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Gaegu" charset="1" panose="00000000000000000000"/>
      <p:regular r:id="rId12"/>
    </p:embeddedFont>
    <p:embeddedFont>
      <p:font typeface="Gaegu Bold" charset="1" panose="00000000000000000000"/>
      <p:regular r:id="rId13"/>
    </p:embeddedFont>
    <p:embeddedFont>
      <p:font typeface="Gaegu Light" charset="1" panose="000000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
      <p:font typeface="Bryndan Write" charset="1" panose="02000503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9.svg" Type="http://schemas.openxmlformats.org/officeDocument/2006/relationships/image"/><Relationship Id="rId11" Target="../media/image130.png" Type="http://schemas.openxmlformats.org/officeDocument/2006/relationships/image"/><Relationship Id="rId12" Target="../media/image131.svg" Type="http://schemas.openxmlformats.org/officeDocument/2006/relationships/image"/><Relationship Id="rId13" Target="../media/image132.png" Type="http://schemas.openxmlformats.org/officeDocument/2006/relationships/image"/><Relationship Id="rId14" Target="../media/image133.svg" Type="http://schemas.openxmlformats.org/officeDocument/2006/relationships/image"/><Relationship Id="rId15" Target="../media/image134.png" Type="http://schemas.openxmlformats.org/officeDocument/2006/relationships/image"/><Relationship Id="rId16" Target="../media/image135.svg" Type="http://schemas.openxmlformats.org/officeDocument/2006/relationships/image"/><Relationship Id="rId2" Target="../media/image121.png" Type="http://schemas.openxmlformats.org/officeDocument/2006/relationships/image"/><Relationship Id="rId3" Target="../media/image122.png" Type="http://schemas.openxmlformats.org/officeDocument/2006/relationships/image"/><Relationship Id="rId4" Target="../media/image123.png" Type="http://schemas.openxmlformats.org/officeDocument/2006/relationships/image"/><Relationship Id="rId5" Target="../media/image124.png" Type="http://schemas.openxmlformats.org/officeDocument/2006/relationships/image"/><Relationship Id="rId6" Target="../media/image125.svg" Type="http://schemas.openxmlformats.org/officeDocument/2006/relationships/image"/><Relationship Id="rId7" Target="../media/image126.png" Type="http://schemas.openxmlformats.org/officeDocument/2006/relationships/image"/><Relationship Id="rId8" Target="../media/image127.svg" Type="http://schemas.openxmlformats.org/officeDocument/2006/relationships/image"/><Relationship Id="rId9" Target="../media/image1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138.png" Type="http://schemas.openxmlformats.org/officeDocument/2006/relationships/image"/><Relationship Id="rId7" Target="../media/image13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83.png" Type="http://schemas.openxmlformats.org/officeDocument/2006/relationships/image"/><Relationship Id="rId13" Target="../media/image84.svg" Type="http://schemas.openxmlformats.org/officeDocument/2006/relationships/image"/><Relationship Id="rId14" Target="../media/image85.png" Type="http://schemas.openxmlformats.org/officeDocument/2006/relationships/image"/><Relationship Id="rId15" Target="../media/image86.svg" Type="http://schemas.openxmlformats.org/officeDocument/2006/relationships/image"/><Relationship Id="rId16" Target="../media/image87.png" Type="http://schemas.openxmlformats.org/officeDocument/2006/relationships/image"/><Relationship Id="rId17" Target="../media/image88.svg" Type="http://schemas.openxmlformats.org/officeDocument/2006/relationships/image"/><Relationship Id="rId18" Target="../media/image89.png" Type="http://schemas.openxmlformats.org/officeDocument/2006/relationships/image"/><Relationship Id="rId19" Target="../media/image90.sv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44.png" Type="http://schemas.openxmlformats.org/officeDocument/2006/relationships/image"/><Relationship Id="rId13" Target="../media/image145.svg" Type="http://schemas.openxmlformats.org/officeDocument/2006/relationships/image"/><Relationship Id="rId2" Target="../media/image140.png" Type="http://schemas.openxmlformats.org/officeDocument/2006/relationships/image"/><Relationship Id="rId3" Target="../media/image141.svg" Type="http://schemas.openxmlformats.org/officeDocument/2006/relationships/image"/><Relationship Id="rId4" Target="../media/image142.png" Type="http://schemas.openxmlformats.org/officeDocument/2006/relationships/image"/><Relationship Id="rId5" Target="../media/image143.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146.png" Type="http://schemas.openxmlformats.org/officeDocument/2006/relationships/image"/><Relationship Id="rId15" Target="../media/image147.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83.png" Type="http://schemas.openxmlformats.org/officeDocument/2006/relationships/image"/><Relationship Id="rId13" Target="../media/image84.svg" Type="http://schemas.openxmlformats.org/officeDocument/2006/relationships/image"/><Relationship Id="rId14" Target="../media/image85.png" Type="http://schemas.openxmlformats.org/officeDocument/2006/relationships/image"/><Relationship Id="rId15" Target="../media/image86.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87.png" Type="http://schemas.openxmlformats.org/officeDocument/2006/relationships/image"/><Relationship Id="rId19" Target="../media/image88.svg" Type="http://schemas.openxmlformats.org/officeDocument/2006/relationships/image"/><Relationship Id="rId2" Target="../media/image75.png" Type="http://schemas.openxmlformats.org/officeDocument/2006/relationships/image"/><Relationship Id="rId20" Target="../media/image89.png" Type="http://schemas.openxmlformats.org/officeDocument/2006/relationships/image"/><Relationship Id="rId21" Target="../media/image90.svg" Type="http://schemas.openxmlformats.org/officeDocument/2006/relationships/image"/><Relationship Id="rId3" Target="../media/image76.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97.png" Type="http://schemas.openxmlformats.org/officeDocument/2006/relationships/image"/><Relationship Id="rId17" Target="../media/image98.svg" Type="http://schemas.openxmlformats.org/officeDocument/2006/relationships/image"/><Relationship Id="rId18" Target="../media/image99.png" Type="http://schemas.openxmlformats.org/officeDocument/2006/relationships/image"/><Relationship Id="rId19" Target="../media/image100.sv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109.png" Type="http://schemas.openxmlformats.org/officeDocument/2006/relationships/image"/><Relationship Id="rId13" Target="../media/image110.svg" Type="http://schemas.openxmlformats.org/officeDocument/2006/relationships/image"/><Relationship Id="rId14" Target="../media/image111.png" Type="http://schemas.openxmlformats.org/officeDocument/2006/relationships/image"/><Relationship Id="rId15" Target="../media/image112.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65.png" Type="http://schemas.openxmlformats.org/officeDocument/2006/relationships/image"/><Relationship Id="rId19" Target="../media/image66.svg" Type="http://schemas.openxmlformats.org/officeDocument/2006/relationships/image"/><Relationship Id="rId2" Target="../media/image101.png" Type="http://schemas.openxmlformats.org/officeDocument/2006/relationships/image"/><Relationship Id="rId20" Target="../media/image113.png" Type="http://schemas.openxmlformats.org/officeDocument/2006/relationships/image"/><Relationship Id="rId21" Target="../media/image114.svg" Type="http://schemas.openxmlformats.org/officeDocument/2006/relationships/image"/><Relationship Id="rId22" Target="../media/image115.png" Type="http://schemas.openxmlformats.org/officeDocument/2006/relationships/image"/><Relationship Id="rId23" Target="../media/image116.svg" Type="http://schemas.openxmlformats.org/officeDocument/2006/relationships/image"/><Relationship Id="rId24" Target="../media/image117.png" Type="http://schemas.openxmlformats.org/officeDocument/2006/relationships/image"/><Relationship Id="rId25" Target="../media/image118.svg" Type="http://schemas.openxmlformats.org/officeDocument/2006/relationships/image"/><Relationship Id="rId26" Target="../media/image89.png" Type="http://schemas.openxmlformats.org/officeDocument/2006/relationships/image"/><Relationship Id="rId27" Target="../media/image90.svg" Type="http://schemas.openxmlformats.org/officeDocument/2006/relationships/image"/><Relationship Id="rId28" Target="../media/image119.png" Type="http://schemas.openxmlformats.org/officeDocument/2006/relationships/image"/><Relationship Id="rId29" Target="../media/image120.sv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5.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26444" y="1894483"/>
            <a:ext cx="12835113" cy="6786678"/>
            <a:chOff x="0" y="0"/>
            <a:chExt cx="6358953" cy="3362352"/>
          </a:xfrm>
        </p:grpSpPr>
        <p:sp>
          <p:nvSpPr>
            <p:cNvPr name="Freeform 3" id="3"/>
            <p:cNvSpPr/>
            <p:nvPr/>
          </p:nvSpPr>
          <p:spPr>
            <a:xfrm flipH="false" flipV="false" rot="0">
              <a:off x="10160" y="16510"/>
              <a:ext cx="6336093" cy="3334412"/>
            </a:xfrm>
            <a:custGeom>
              <a:avLst/>
              <a:gdLst/>
              <a:ahLst/>
              <a:cxnLst/>
              <a:rect r="r" b="b" t="t" l="l"/>
              <a:pathLst>
                <a:path h="3334412" w="6336093">
                  <a:moveTo>
                    <a:pt x="6336093" y="3334412"/>
                  </a:moveTo>
                  <a:lnTo>
                    <a:pt x="0" y="3326792"/>
                  </a:lnTo>
                  <a:lnTo>
                    <a:pt x="0" y="1169688"/>
                  </a:lnTo>
                  <a:lnTo>
                    <a:pt x="17780" y="19050"/>
                  </a:lnTo>
                  <a:lnTo>
                    <a:pt x="3157622" y="0"/>
                  </a:lnTo>
                  <a:lnTo>
                    <a:pt x="6317043" y="5080"/>
                  </a:lnTo>
                  <a:close/>
                </a:path>
              </a:pathLst>
            </a:custGeom>
            <a:solidFill>
              <a:srgbClr val="FFFFFF"/>
            </a:solidFill>
          </p:spPr>
        </p:sp>
        <p:sp>
          <p:nvSpPr>
            <p:cNvPr name="Freeform 4" id="4"/>
            <p:cNvSpPr/>
            <p:nvPr/>
          </p:nvSpPr>
          <p:spPr>
            <a:xfrm flipH="false" flipV="false" rot="0">
              <a:off x="-3810" y="0"/>
              <a:ext cx="6365303" cy="3361082"/>
            </a:xfrm>
            <a:custGeom>
              <a:avLst/>
              <a:gdLst/>
              <a:ahLst/>
              <a:cxnLst/>
              <a:rect r="r" b="b" t="t" l="l"/>
              <a:pathLst>
                <a:path h="3361082" w="6365303">
                  <a:moveTo>
                    <a:pt x="6331013" y="21590"/>
                  </a:moveTo>
                  <a:cubicBezTo>
                    <a:pt x="6332283" y="34290"/>
                    <a:pt x="6332283" y="44450"/>
                    <a:pt x="6333553" y="54610"/>
                  </a:cubicBezTo>
                  <a:cubicBezTo>
                    <a:pt x="6336093" y="114397"/>
                    <a:pt x="6337363" y="186886"/>
                    <a:pt x="6339903" y="256786"/>
                  </a:cubicBezTo>
                  <a:cubicBezTo>
                    <a:pt x="6339903" y="357753"/>
                    <a:pt x="6352603" y="2348610"/>
                    <a:pt x="6358953" y="2449577"/>
                  </a:cubicBezTo>
                  <a:cubicBezTo>
                    <a:pt x="6365303" y="2602322"/>
                    <a:pt x="6361493" y="2757655"/>
                    <a:pt x="6361493" y="2910399"/>
                  </a:cubicBezTo>
                  <a:cubicBezTo>
                    <a:pt x="6361493" y="3045022"/>
                    <a:pt x="6362763" y="3169289"/>
                    <a:pt x="6364033" y="3300122"/>
                  </a:cubicBezTo>
                  <a:cubicBezTo>
                    <a:pt x="6364033" y="3321712"/>
                    <a:pt x="6364033" y="3335682"/>
                    <a:pt x="6364033" y="3359812"/>
                  </a:cubicBezTo>
                  <a:cubicBezTo>
                    <a:pt x="6341173" y="3359812"/>
                    <a:pt x="6320853" y="3361082"/>
                    <a:pt x="6285448" y="3359812"/>
                  </a:cubicBezTo>
                  <a:cubicBezTo>
                    <a:pt x="5963154" y="3354732"/>
                    <a:pt x="5635902" y="3361082"/>
                    <a:pt x="5313608" y="3356002"/>
                  </a:cubicBezTo>
                  <a:cubicBezTo>
                    <a:pt x="5120231" y="3352192"/>
                    <a:pt x="4931813" y="3354732"/>
                    <a:pt x="4738437" y="3352192"/>
                  </a:cubicBezTo>
                  <a:cubicBezTo>
                    <a:pt x="4649186" y="3350922"/>
                    <a:pt x="4559936" y="3349652"/>
                    <a:pt x="4470685" y="3348382"/>
                  </a:cubicBezTo>
                  <a:cubicBezTo>
                    <a:pt x="4416143" y="3348382"/>
                    <a:pt x="4366559" y="3349652"/>
                    <a:pt x="4312017" y="3349652"/>
                  </a:cubicBezTo>
                  <a:cubicBezTo>
                    <a:pt x="4173183" y="3348382"/>
                    <a:pt x="3791388" y="3349652"/>
                    <a:pt x="3652554" y="3348382"/>
                  </a:cubicBezTo>
                  <a:cubicBezTo>
                    <a:pt x="3553387" y="3347112"/>
                    <a:pt x="1570039" y="3356002"/>
                    <a:pt x="1470872" y="3354732"/>
                  </a:cubicBezTo>
                  <a:cubicBezTo>
                    <a:pt x="1446080" y="3354732"/>
                    <a:pt x="1416329" y="3356002"/>
                    <a:pt x="1391538" y="3356002"/>
                  </a:cubicBezTo>
                  <a:cubicBezTo>
                    <a:pt x="1332037" y="3356002"/>
                    <a:pt x="1277495" y="3357272"/>
                    <a:pt x="1217995" y="3357272"/>
                  </a:cubicBezTo>
                  <a:cubicBezTo>
                    <a:pt x="1069244" y="3357272"/>
                    <a:pt x="925451" y="3356002"/>
                    <a:pt x="776700" y="3354732"/>
                  </a:cubicBezTo>
                  <a:cubicBezTo>
                    <a:pt x="687449" y="3353462"/>
                    <a:pt x="598199" y="3352192"/>
                    <a:pt x="513906" y="3350922"/>
                  </a:cubicBezTo>
                  <a:cubicBezTo>
                    <a:pt x="355238" y="3349652"/>
                    <a:pt x="196571" y="3348382"/>
                    <a:pt x="48260" y="3348382"/>
                  </a:cubicBezTo>
                  <a:cubicBezTo>
                    <a:pt x="38100" y="3348382"/>
                    <a:pt x="29210" y="3348382"/>
                    <a:pt x="19050" y="3347112"/>
                  </a:cubicBezTo>
                  <a:cubicBezTo>
                    <a:pt x="10160" y="3345842"/>
                    <a:pt x="5080" y="3339492"/>
                    <a:pt x="7620" y="3330602"/>
                  </a:cubicBezTo>
                  <a:cubicBezTo>
                    <a:pt x="16510" y="3298733"/>
                    <a:pt x="12700" y="3234011"/>
                    <a:pt x="11430" y="3166700"/>
                  </a:cubicBezTo>
                  <a:cubicBezTo>
                    <a:pt x="10160" y="3029489"/>
                    <a:pt x="6350" y="2894866"/>
                    <a:pt x="7620" y="2757655"/>
                  </a:cubicBezTo>
                  <a:cubicBezTo>
                    <a:pt x="5080" y="2586788"/>
                    <a:pt x="0" y="471664"/>
                    <a:pt x="7620" y="298208"/>
                  </a:cubicBezTo>
                  <a:cubicBezTo>
                    <a:pt x="8890" y="264553"/>
                    <a:pt x="7620" y="228308"/>
                    <a:pt x="8890" y="194653"/>
                  </a:cubicBezTo>
                  <a:cubicBezTo>
                    <a:pt x="10160" y="140286"/>
                    <a:pt x="12700" y="80741"/>
                    <a:pt x="13970" y="44450"/>
                  </a:cubicBezTo>
                  <a:cubicBezTo>
                    <a:pt x="13970" y="41910"/>
                    <a:pt x="15240" y="39370"/>
                    <a:pt x="16510" y="38100"/>
                  </a:cubicBezTo>
                  <a:cubicBezTo>
                    <a:pt x="38100" y="35560"/>
                    <a:pt x="72611" y="30480"/>
                    <a:pt x="151945" y="29210"/>
                  </a:cubicBezTo>
                  <a:cubicBezTo>
                    <a:pt x="285821" y="25400"/>
                    <a:pt x="419697" y="22860"/>
                    <a:pt x="558532" y="20320"/>
                  </a:cubicBezTo>
                  <a:cubicBezTo>
                    <a:pt x="652741" y="17780"/>
                    <a:pt x="746950" y="16510"/>
                    <a:pt x="836200" y="13970"/>
                  </a:cubicBezTo>
                  <a:cubicBezTo>
                    <a:pt x="925451" y="11430"/>
                    <a:pt x="1019660" y="8890"/>
                    <a:pt x="1108911" y="8890"/>
                  </a:cubicBezTo>
                  <a:cubicBezTo>
                    <a:pt x="1208078" y="7620"/>
                    <a:pt x="1307245" y="10160"/>
                    <a:pt x="1406413" y="8890"/>
                  </a:cubicBezTo>
                  <a:cubicBezTo>
                    <a:pt x="1530372" y="8890"/>
                    <a:pt x="3776513" y="6350"/>
                    <a:pt x="3900473" y="5080"/>
                  </a:cubicBezTo>
                  <a:cubicBezTo>
                    <a:pt x="4019473" y="3810"/>
                    <a:pt x="4138474" y="2540"/>
                    <a:pt x="4262433" y="2540"/>
                  </a:cubicBezTo>
                  <a:cubicBezTo>
                    <a:pt x="4465727" y="1270"/>
                    <a:pt x="4664062" y="0"/>
                    <a:pt x="4867355" y="0"/>
                  </a:cubicBezTo>
                  <a:cubicBezTo>
                    <a:pt x="4951647" y="0"/>
                    <a:pt x="5040898" y="2540"/>
                    <a:pt x="5125190" y="2540"/>
                  </a:cubicBezTo>
                  <a:cubicBezTo>
                    <a:pt x="5358233" y="3810"/>
                    <a:pt x="5596235" y="5080"/>
                    <a:pt x="5829278" y="7620"/>
                  </a:cubicBezTo>
                  <a:cubicBezTo>
                    <a:pt x="5953238" y="8890"/>
                    <a:pt x="6077197" y="12700"/>
                    <a:pt x="6201156" y="16510"/>
                  </a:cubicBezTo>
                  <a:cubicBezTo>
                    <a:pt x="6230906" y="16510"/>
                    <a:pt x="6260656" y="16510"/>
                    <a:pt x="6285448" y="16510"/>
                  </a:cubicBezTo>
                  <a:cubicBezTo>
                    <a:pt x="6311963" y="17780"/>
                    <a:pt x="6320853" y="20320"/>
                    <a:pt x="6331013" y="21590"/>
                  </a:cubicBezTo>
                  <a:close/>
                  <a:moveTo>
                    <a:pt x="6341173" y="3343302"/>
                  </a:moveTo>
                  <a:cubicBezTo>
                    <a:pt x="6342443" y="3326792"/>
                    <a:pt x="6343713" y="3314092"/>
                    <a:pt x="6343713" y="3301392"/>
                  </a:cubicBezTo>
                  <a:cubicBezTo>
                    <a:pt x="6342443" y="3156344"/>
                    <a:pt x="6341173" y="3019133"/>
                    <a:pt x="6341173" y="2871566"/>
                  </a:cubicBezTo>
                  <a:cubicBezTo>
                    <a:pt x="6341173" y="2804255"/>
                    <a:pt x="6343713" y="2736944"/>
                    <a:pt x="6342443" y="2669633"/>
                  </a:cubicBezTo>
                  <a:cubicBezTo>
                    <a:pt x="6342443" y="2607499"/>
                    <a:pt x="6341173" y="2542777"/>
                    <a:pt x="6339903" y="2480644"/>
                  </a:cubicBezTo>
                  <a:cubicBezTo>
                    <a:pt x="6334823" y="2384855"/>
                    <a:pt x="6323393" y="401764"/>
                    <a:pt x="6323393" y="305975"/>
                  </a:cubicBezTo>
                  <a:cubicBezTo>
                    <a:pt x="6320853" y="225719"/>
                    <a:pt x="6318313" y="142875"/>
                    <a:pt x="6315773" y="63500"/>
                  </a:cubicBezTo>
                  <a:cubicBezTo>
                    <a:pt x="6314503" y="44450"/>
                    <a:pt x="6313233" y="43180"/>
                    <a:pt x="6270573" y="41910"/>
                  </a:cubicBezTo>
                  <a:cubicBezTo>
                    <a:pt x="6255698" y="41910"/>
                    <a:pt x="6245781" y="41910"/>
                    <a:pt x="6230906" y="40640"/>
                  </a:cubicBezTo>
                  <a:cubicBezTo>
                    <a:pt x="6106947" y="36830"/>
                    <a:pt x="5978029" y="31750"/>
                    <a:pt x="5854070" y="30480"/>
                  </a:cubicBezTo>
                  <a:cubicBezTo>
                    <a:pt x="5551610" y="26670"/>
                    <a:pt x="5244191" y="25400"/>
                    <a:pt x="4941730" y="22860"/>
                  </a:cubicBezTo>
                  <a:cubicBezTo>
                    <a:pt x="4897105" y="22860"/>
                    <a:pt x="4847521" y="22860"/>
                    <a:pt x="4802896" y="22860"/>
                  </a:cubicBezTo>
                  <a:cubicBezTo>
                    <a:pt x="4728520" y="22860"/>
                    <a:pt x="4654145" y="22860"/>
                    <a:pt x="4584728" y="22860"/>
                  </a:cubicBezTo>
                  <a:cubicBezTo>
                    <a:pt x="4426060" y="22860"/>
                    <a:pt x="4267392" y="22860"/>
                    <a:pt x="4113682" y="24130"/>
                  </a:cubicBezTo>
                  <a:cubicBezTo>
                    <a:pt x="3979806" y="25400"/>
                    <a:pt x="1723748" y="29210"/>
                    <a:pt x="1589872" y="29210"/>
                  </a:cubicBezTo>
                  <a:cubicBezTo>
                    <a:pt x="1371704" y="29210"/>
                    <a:pt x="1153536" y="26670"/>
                    <a:pt x="935368" y="33020"/>
                  </a:cubicBezTo>
                  <a:cubicBezTo>
                    <a:pt x="821325" y="36830"/>
                    <a:pt x="712241" y="36830"/>
                    <a:pt x="603157" y="38100"/>
                  </a:cubicBezTo>
                  <a:cubicBezTo>
                    <a:pt x="414739" y="41910"/>
                    <a:pt x="226321" y="45720"/>
                    <a:pt x="49530" y="50800"/>
                  </a:cubicBezTo>
                  <a:cubicBezTo>
                    <a:pt x="36830" y="50800"/>
                    <a:pt x="34290" y="53340"/>
                    <a:pt x="33020" y="72975"/>
                  </a:cubicBezTo>
                  <a:cubicBezTo>
                    <a:pt x="31750" y="119575"/>
                    <a:pt x="31750" y="166175"/>
                    <a:pt x="30480" y="212775"/>
                  </a:cubicBezTo>
                  <a:cubicBezTo>
                    <a:pt x="29210" y="290442"/>
                    <a:pt x="26670" y="365520"/>
                    <a:pt x="25400" y="443186"/>
                  </a:cubicBezTo>
                  <a:cubicBezTo>
                    <a:pt x="20320" y="526031"/>
                    <a:pt x="26670" y="2550544"/>
                    <a:pt x="29210" y="2633388"/>
                  </a:cubicBezTo>
                  <a:cubicBezTo>
                    <a:pt x="29210" y="2721410"/>
                    <a:pt x="29210" y="2812022"/>
                    <a:pt x="30480" y="2900044"/>
                  </a:cubicBezTo>
                  <a:cubicBezTo>
                    <a:pt x="30480" y="2964766"/>
                    <a:pt x="33020" y="3029489"/>
                    <a:pt x="33020" y="3094211"/>
                  </a:cubicBezTo>
                  <a:cubicBezTo>
                    <a:pt x="33020" y="3164111"/>
                    <a:pt x="33020" y="3234011"/>
                    <a:pt x="31750" y="3301392"/>
                  </a:cubicBezTo>
                  <a:cubicBezTo>
                    <a:pt x="31750" y="3305202"/>
                    <a:pt x="31750" y="3307742"/>
                    <a:pt x="31750" y="3311552"/>
                  </a:cubicBezTo>
                  <a:cubicBezTo>
                    <a:pt x="31750" y="3321712"/>
                    <a:pt x="35560" y="3325522"/>
                    <a:pt x="44450" y="3325522"/>
                  </a:cubicBezTo>
                  <a:cubicBezTo>
                    <a:pt x="82528" y="3325522"/>
                    <a:pt x="151945" y="3326792"/>
                    <a:pt x="216404" y="3326792"/>
                  </a:cubicBezTo>
                  <a:cubicBezTo>
                    <a:pt x="310613" y="3326792"/>
                    <a:pt x="409781" y="3324252"/>
                    <a:pt x="503989" y="3326792"/>
                  </a:cubicBezTo>
                  <a:cubicBezTo>
                    <a:pt x="657699" y="3330602"/>
                    <a:pt x="811408" y="3333142"/>
                    <a:pt x="965118" y="3331872"/>
                  </a:cubicBezTo>
                  <a:cubicBezTo>
                    <a:pt x="1064285" y="3330602"/>
                    <a:pt x="1158494" y="3333142"/>
                    <a:pt x="1257662" y="3333142"/>
                  </a:cubicBezTo>
                  <a:cubicBezTo>
                    <a:pt x="1401454" y="3333142"/>
                    <a:pt x="1545247" y="3331872"/>
                    <a:pt x="1689040" y="3333142"/>
                  </a:cubicBezTo>
                  <a:cubicBezTo>
                    <a:pt x="1902250" y="3334412"/>
                    <a:pt x="4242600" y="3324252"/>
                    <a:pt x="4460768" y="3326792"/>
                  </a:cubicBezTo>
                  <a:cubicBezTo>
                    <a:pt x="4554978" y="3328062"/>
                    <a:pt x="4649186" y="3329332"/>
                    <a:pt x="4738437" y="3329332"/>
                  </a:cubicBezTo>
                  <a:cubicBezTo>
                    <a:pt x="4902063" y="3331872"/>
                    <a:pt x="5060731" y="3328062"/>
                    <a:pt x="5224357" y="3331872"/>
                  </a:cubicBezTo>
                  <a:cubicBezTo>
                    <a:pt x="5358233" y="3334412"/>
                    <a:pt x="5492109" y="3334412"/>
                    <a:pt x="5625985" y="3336952"/>
                  </a:cubicBezTo>
                  <a:cubicBezTo>
                    <a:pt x="5824320" y="3340762"/>
                    <a:pt x="6022655" y="3343302"/>
                    <a:pt x="6220989" y="3344572"/>
                  </a:cubicBezTo>
                  <a:cubicBezTo>
                    <a:pt x="6295365" y="3344572"/>
                    <a:pt x="6320853" y="3343302"/>
                    <a:pt x="6341173" y="3343302"/>
                  </a:cubicBezTo>
                  <a:close/>
                </a:path>
              </a:pathLst>
            </a:custGeom>
            <a:solidFill>
              <a:srgbClr val="000000"/>
            </a:solidFill>
          </p:spPr>
        </p:sp>
      </p:grpSp>
      <p:sp>
        <p:nvSpPr>
          <p:cNvPr name="Freeform 5" id="5"/>
          <p:cNvSpPr/>
          <p:nvPr/>
        </p:nvSpPr>
        <p:spPr>
          <a:xfrm flipH="false" flipV="false" rot="310073">
            <a:off x="15333056" y="6619609"/>
            <a:ext cx="2249120" cy="3013896"/>
          </a:xfrm>
          <a:custGeom>
            <a:avLst/>
            <a:gdLst/>
            <a:ahLst/>
            <a:cxnLst/>
            <a:rect r="r" b="b" t="t" l="l"/>
            <a:pathLst>
              <a:path h="3013896" w="2249120">
                <a:moveTo>
                  <a:pt x="0" y="0"/>
                </a:moveTo>
                <a:lnTo>
                  <a:pt x="2249121" y="0"/>
                </a:lnTo>
                <a:lnTo>
                  <a:pt x="2249121" y="3013896"/>
                </a:lnTo>
                <a:lnTo>
                  <a:pt x="0" y="3013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340441">
            <a:off x="14341340" y="2856270"/>
            <a:ext cx="1579849" cy="1585722"/>
            <a:chOff x="0" y="0"/>
            <a:chExt cx="1708150" cy="1714500"/>
          </a:xfrm>
        </p:grpSpPr>
        <p:sp>
          <p:nvSpPr>
            <p:cNvPr name="Freeform 7" id="7"/>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8" id="8"/>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9" id="9"/>
          <p:cNvSpPr/>
          <p:nvPr/>
        </p:nvSpPr>
        <p:spPr>
          <a:xfrm rot="138720">
            <a:off x="14984102" y="2794030"/>
            <a:ext cx="435576" cy="149851"/>
          </a:xfrm>
          <a:prstGeom prst="rect">
            <a:avLst/>
          </a:prstGeom>
          <a:solidFill>
            <a:srgbClr val="000000"/>
          </a:solidFill>
        </p:spPr>
      </p:sp>
      <p:grpSp>
        <p:nvGrpSpPr>
          <p:cNvPr name="Group 10" id="10"/>
          <p:cNvGrpSpPr/>
          <p:nvPr/>
        </p:nvGrpSpPr>
        <p:grpSpPr>
          <a:xfrm rot="340441">
            <a:off x="15201925" y="3713867"/>
            <a:ext cx="1579849" cy="1585722"/>
            <a:chOff x="0" y="0"/>
            <a:chExt cx="1708150" cy="1714500"/>
          </a:xfrm>
        </p:grpSpPr>
        <p:sp>
          <p:nvSpPr>
            <p:cNvPr name="Freeform 11" id="11"/>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2" id="12"/>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13" id="13"/>
          <p:cNvGrpSpPr/>
          <p:nvPr/>
        </p:nvGrpSpPr>
        <p:grpSpPr>
          <a:xfrm rot="-273711">
            <a:off x="1912989" y="6706413"/>
            <a:ext cx="1579849" cy="1585722"/>
            <a:chOff x="0" y="0"/>
            <a:chExt cx="1708150" cy="1714500"/>
          </a:xfrm>
        </p:grpSpPr>
        <p:sp>
          <p:nvSpPr>
            <p:cNvPr name="Freeform 14" id="14"/>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5" id="15"/>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16" id="16"/>
          <p:cNvSpPr/>
          <p:nvPr/>
        </p:nvSpPr>
        <p:spPr>
          <a:xfrm rot="138720">
            <a:off x="15844687" y="3651627"/>
            <a:ext cx="435576" cy="149851"/>
          </a:xfrm>
          <a:prstGeom prst="rect">
            <a:avLst/>
          </a:prstGeom>
          <a:solidFill>
            <a:srgbClr val="000000"/>
          </a:solidFill>
        </p:spPr>
      </p:sp>
      <p:sp>
        <p:nvSpPr>
          <p:cNvPr name="AutoShape 17" id="17"/>
          <p:cNvSpPr/>
          <p:nvPr/>
        </p:nvSpPr>
        <p:spPr>
          <a:xfrm rot="-475432">
            <a:off x="2415989" y="6644039"/>
            <a:ext cx="435576" cy="149851"/>
          </a:xfrm>
          <a:prstGeom prst="rect">
            <a:avLst/>
          </a:prstGeom>
          <a:solidFill>
            <a:srgbClr val="000000"/>
          </a:solidFill>
        </p:spPr>
      </p:sp>
      <p:sp>
        <p:nvSpPr>
          <p:cNvPr name="Freeform 18" id="18"/>
          <p:cNvSpPr/>
          <p:nvPr/>
        </p:nvSpPr>
        <p:spPr>
          <a:xfrm flipH="false" flipV="true" rot="-651020">
            <a:off x="17290836" y="4641827"/>
            <a:ext cx="775191" cy="2431973"/>
          </a:xfrm>
          <a:custGeom>
            <a:avLst/>
            <a:gdLst/>
            <a:ahLst/>
            <a:cxnLst/>
            <a:rect r="r" b="b" t="t" l="l"/>
            <a:pathLst>
              <a:path h="2431973" w="775191">
                <a:moveTo>
                  <a:pt x="0" y="2431972"/>
                </a:moveTo>
                <a:lnTo>
                  <a:pt x="775191" y="2431972"/>
                </a:lnTo>
                <a:lnTo>
                  <a:pt x="775191" y="0"/>
                </a:lnTo>
                <a:lnTo>
                  <a:pt x="0" y="0"/>
                </a:lnTo>
                <a:lnTo>
                  <a:pt x="0" y="24319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3860508" y="3252940"/>
            <a:ext cx="10730742" cy="2095501"/>
          </a:xfrm>
          <a:prstGeom prst="rect">
            <a:avLst/>
          </a:prstGeom>
        </p:spPr>
        <p:txBody>
          <a:bodyPr anchor="t" rtlCol="false" tIns="0" lIns="0" bIns="0" rIns="0">
            <a:spAutoFit/>
          </a:bodyPr>
          <a:lstStyle/>
          <a:p>
            <a:pPr algn="ctr">
              <a:lnSpc>
                <a:spcPts val="7200"/>
              </a:lnSpc>
            </a:pPr>
            <a:r>
              <a:rPr lang="en-US" sz="8000">
                <a:solidFill>
                  <a:srgbClr val="000000"/>
                </a:solidFill>
                <a:latin typeface="Gaegu Bold"/>
              </a:rPr>
              <a:t>Navigating the Nuances of Sarcasm Detection</a:t>
            </a:r>
          </a:p>
        </p:txBody>
      </p:sp>
      <p:sp>
        <p:nvSpPr>
          <p:cNvPr name="Freeform 20" id="20"/>
          <p:cNvSpPr/>
          <p:nvPr/>
        </p:nvSpPr>
        <p:spPr>
          <a:xfrm flipH="false" flipV="false" rot="-439619">
            <a:off x="1886435" y="732750"/>
            <a:ext cx="2600073" cy="4002678"/>
          </a:xfrm>
          <a:custGeom>
            <a:avLst/>
            <a:gdLst/>
            <a:ahLst/>
            <a:cxnLst/>
            <a:rect r="r" b="b" t="t" l="l"/>
            <a:pathLst>
              <a:path h="4002678" w="2600073">
                <a:moveTo>
                  <a:pt x="0" y="0"/>
                </a:moveTo>
                <a:lnTo>
                  <a:pt x="2600073" y="0"/>
                </a:lnTo>
                <a:lnTo>
                  <a:pt x="2600073" y="4002677"/>
                </a:lnTo>
                <a:lnTo>
                  <a:pt x="0" y="4002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5299256" y="6855635"/>
            <a:ext cx="7689489" cy="676275"/>
          </a:xfrm>
          <a:prstGeom prst="rect">
            <a:avLst/>
          </a:prstGeom>
        </p:spPr>
        <p:txBody>
          <a:bodyPr anchor="t" rtlCol="false" tIns="0" lIns="0" bIns="0" rIns="0">
            <a:spAutoFit/>
          </a:bodyPr>
          <a:lstStyle/>
          <a:p>
            <a:pPr algn="ctr">
              <a:lnSpc>
                <a:spcPts val="4680"/>
              </a:lnSpc>
            </a:pPr>
            <a:r>
              <a:rPr lang="en-US" sz="3900">
                <a:solidFill>
                  <a:srgbClr val="000000"/>
                </a:solidFill>
                <a:latin typeface="Gaegu"/>
              </a:rPr>
              <a:t>A Data-Efficiernt Approach</a:t>
            </a:r>
          </a:p>
        </p:txBody>
      </p:sp>
      <p:sp>
        <p:nvSpPr>
          <p:cNvPr name="TextBox 22" id="22"/>
          <p:cNvSpPr txBox="true"/>
          <p:nvPr/>
        </p:nvSpPr>
        <p:spPr>
          <a:xfrm rot="340441">
            <a:off x="15285336" y="4182903"/>
            <a:ext cx="1414463" cy="628650"/>
          </a:xfrm>
          <a:prstGeom prst="rect">
            <a:avLst/>
          </a:prstGeom>
        </p:spPr>
        <p:txBody>
          <a:bodyPr anchor="t" rtlCol="false" tIns="0" lIns="0" bIns="0" rIns="0">
            <a:spAutoFit/>
          </a:bodyPr>
          <a:lstStyle/>
          <a:p>
            <a:pPr algn="ctr" marL="0" indent="0" lvl="0">
              <a:lnSpc>
                <a:spcPts val="2399"/>
              </a:lnSpc>
            </a:pPr>
            <a:r>
              <a:rPr lang="en-US" sz="1999">
                <a:solidFill>
                  <a:srgbClr val="000000"/>
                </a:solidFill>
                <a:latin typeface="Gaegu Bold"/>
              </a:rPr>
              <a:t>Trimming the Verbose</a:t>
            </a:r>
          </a:p>
        </p:txBody>
      </p:sp>
      <p:sp>
        <p:nvSpPr>
          <p:cNvPr name="TextBox 23" id="23"/>
          <p:cNvSpPr txBox="true"/>
          <p:nvPr/>
        </p:nvSpPr>
        <p:spPr>
          <a:xfrm rot="-273711">
            <a:off x="1995111" y="7027802"/>
            <a:ext cx="1414463" cy="923925"/>
          </a:xfrm>
          <a:prstGeom prst="rect">
            <a:avLst/>
          </a:prstGeom>
        </p:spPr>
        <p:txBody>
          <a:bodyPr anchor="t" rtlCol="false" tIns="0" lIns="0" bIns="0" rIns="0">
            <a:spAutoFit/>
          </a:bodyPr>
          <a:lstStyle/>
          <a:p>
            <a:pPr algn="ctr">
              <a:lnSpc>
                <a:spcPts val="2399"/>
              </a:lnSpc>
            </a:pPr>
            <a:r>
              <a:rPr lang="en-US" sz="1999">
                <a:solidFill>
                  <a:srgbClr val="000000"/>
                </a:solidFill>
                <a:latin typeface="Gaegu Bold"/>
              </a:rPr>
              <a:t>Towards Greener </a:t>
            </a:r>
          </a:p>
          <a:p>
            <a:pPr algn="ctr" marL="0" indent="0" lvl="0">
              <a:lnSpc>
                <a:spcPts val="2399"/>
              </a:lnSpc>
            </a:pPr>
            <a:r>
              <a:rPr lang="en-US" sz="1999">
                <a:solidFill>
                  <a:srgbClr val="000000"/>
                </a:solidFill>
                <a:latin typeface="Gaegu Bold"/>
              </a:rPr>
              <a:t>NLP</a:t>
            </a:r>
          </a:p>
        </p:txBody>
      </p:sp>
      <p:sp>
        <p:nvSpPr>
          <p:cNvPr name="Freeform 24" id="24"/>
          <p:cNvSpPr/>
          <p:nvPr/>
        </p:nvSpPr>
        <p:spPr>
          <a:xfrm flipH="false" flipV="false" rot="-351495">
            <a:off x="-83526" y="8432314"/>
            <a:ext cx="1647393" cy="1611699"/>
          </a:xfrm>
          <a:custGeom>
            <a:avLst/>
            <a:gdLst/>
            <a:ahLst/>
            <a:cxnLst/>
            <a:rect r="r" b="b" t="t" l="l"/>
            <a:pathLst>
              <a:path h="1611699" w="1647393">
                <a:moveTo>
                  <a:pt x="0" y="0"/>
                </a:moveTo>
                <a:lnTo>
                  <a:pt x="1647393" y="0"/>
                </a:lnTo>
                <a:lnTo>
                  <a:pt x="1647393" y="1611699"/>
                </a:lnTo>
                <a:lnTo>
                  <a:pt x="0" y="1611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69861" y="5274890"/>
            <a:ext cx="1233016" cy="1548308"/>
          </a:xfrm>
          <a:custGeom>
            <a:avLst/>
            <a:gdLst/>
            <a:ahLst/>
            <a:cxnLst/>
            <a:rect r="r" b="b" t="t" l="l"/>
            <a:pathLst>
              <a:path h="1548308" w="1233016">
                <a:moveTo>
                  <a:pt x="0" y="0"/>
                </a:moveTo>
                <a:lnTo>
                  <a:pt x="1233016" y="0"/>
                </a:lnTo>
                <a:lnTo>
                  <a:pt x="1233016" y="1548308"/>
                </a:lnTo>
                <a:lnTo>
                  <a:pt x="0" y="15483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385694">
            <a:off x="15093023" y="635540"/>
            <a:ext cx="2859167" cy="1640447"/>
          </a:xfrm>
          <a:custGeom>
            <a:avLst/>
            <a:gdLst/>
            <a:ahLst/>
            <a:cxnLst/>
            <a:rect r="r" b="b" t="t" l="l"/>
            <a:pathLst>
              <a:path h="1640447" w="2859167">
                <a:moveTo>
                  <a:pt x="0" y="0"/>
                </a:moveTo>
                <a:lnTo>
                  <a:pt x="2859167" y="0"/>
                </a:lnTo>
                <a:lnTo>
                  <a:pt x="2859167" y="1640447"/>
                </a:lnTo>
                <a:lnTo>
                  <a:pt x="0" y="16404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7895110" y="583296"/>
            <a:ext cx="2497780" cy="1006739"/>
          </a:xfrm>
          <a:custGeom>
            <a:avLst/>
            <a:gdLst/>
            <a:ahLst/>
            <a:cxnLst/>
            <a:rect r="r" b="b" t="t" l="l"/>
            <a:pathLst>
              <a:path h="1006739" w="2497780">
                <a:moveTo>
                  <a:pt x="0" y="0"/>
                </a:moveTo>
                <a:lnTo>
                  <a:pt x="2497780" y="0"/>
                </a:lnTo>
                <a:lnTo>
                  <a:pt x="2497780" y="1006739"/>
                </a:lnTo>
                <a:lnTo>
                  <a:pt x="0" y="1006739"/>
                </a:lnTo>
                <a:lnTo>
                  <a:pt x="0" y="0"/>
                </a:lnTo>
                <a:close/>
              </a:path>
            </a:pathLst>
          </a:custGeom>
          <a:blipFill>
            <a:blip r:embed="rId14">
              <a:extLst>
                <a:ext uri="{96DAC541-7B7A-43D3-8B79-37D633B846F1}">
                  <asvg:svgBlip xmlns:asvg="http://schemas.microsoft.com/office/drawing/2016/SVG/main" r:embed="rId15"/>
                </a:ext>
              </a:extLst>
            </a:blip>
            <a:stretch>
              <a:fillRect l="0" t="0" r="0" b="-124197"/>
            </a:stretch>
          </a:blipFill>
        </p:spPr>
      </p:sp>
      <p:sp>
        <p:nvSpPr>
          <p:cNvPr name="Freeform 28" id="28"/>
          <p:cNvSpPr/>
          <p:nvPr/>
        </p:nvSpPr>
        <p:spPr>
          <a:xfrm flipH="false" flipV="false" rot="0">
            <a:off x="5296675" y="9258300"/>
            <a:ext cx="2272228" cy="565991"/>
          </a:xfrm>
          <a:custGeom>
            <a:avLst/>
            <a:gdLst/>
            <a:ahLst/>
            <a:cxnLst/>
            <a:rect r="r" b="b" t="t" l="l"/>
            <a:pathLst>
              <a:path h="565991" w="2272228">
                <a:moveTo>
                  <a:pt x="0" y="0"/>
                </a:moveTo>
                <a:lnTo>
                  <a:pt x="2272229" y="0"/>
                </a:lnTo>
                <a:lnTo>
                  <a:pt x="2272229" y="565991"/>
                </a:lnTo>
                <a:lnTo>
                  <a:pt x="0" y="5659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301642">
            <a:off x="12200682" y="8381166"/>
            <a:ext cx="722487" cy="1528338"/>
          </a:xfrm>
          <a:custGeom>
            <a:avLst/>
            <a:gdLst/>
            <a:ahLst/>
            <a:cxnLst/>
            <a:rect r="r" b="b" t="t" l="l"/>
            <a:pathLst>
              <a:path h="1528338" w="722487">
                <a:moveTo>
                  <a:pt x="0" y="0"/>
                </a:moveTo>
                <a:lnTo>
                  <a:pt x="722487" y="0"/>
                </a:lnTo>
                <a:lnTo>
                  <a:pt x="722487" y="1528338"/>
                </a:lnTo>
                <a:lnTo>
                  <a:pt x="0" y="15283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301642">
            <a:off x="10458466" y="9060122"/>
            <a:ext cx="722487" cy="1528338"/>
          </a:xfrm>
          <a:custGeom>
            <a:avLst/>
            <a:gdLst/>
            <a:ahLst/>
            <a:cxnLst/>
            <a:rect r="r" b="b" t="t" l="l"/>
            <a:pathLst>
              <a:path h="1528338" w="722487">
                <a:moveTo>
                  <a:pt x="0" y="0"/>
                </a:moveTo>
                <a:lnTo>
                  <a:pt x="722487" y="0"/>
                </a:lnTo>
                <a:lnTo>
                  <a:pt x="722487" y="1528338"/>
                </a:lnTo>
                <a:lnTo>
                  <a:pt x="0" y="15283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1" id="31"/>
          <p:cNvSpPr/>
          <p:nvPr/>
        </p:nvSpPr>
        <p:spPr>
          <a:xfrm flipH="false" flipV="false" rot="220835">
            <a:off x="3886492" y="-301423"/>
            <a:ext cx="2660878" cy="895023"/>
          </a:xfrm>
          <a:custGeom>
            <a:avLst/>
            <a:gdLst/>
            <a:ahLst/>
            <a:cxnLst/>
            <a:rect r="r" b="b" t="t" l="l"/>
            <a:pathLst>
              <a:path h="895023" w="2660878">
                <a:moveTo>
                  <a:pt x="0" y="0"/>
                </a:moveTo>
                <a:lnTo>
                  <a:pt x="2660878" y="0"/>
                </a:lnTo>
                <a:lnTo>
                  <a:pt x="2660878" y="895022"/>
                </a:lnTo>
                <a:lnTo>
                  <a:pt x="0" y="8950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2" id="32"/>
          <p:cNvSpPr/>
          <p:nvPr/>
        </p:nvSpPr>
        <p:spPr>
          <a:xfrm flipH="false" flipV="false" rot="-526908">
            <a:off x="12196669" y="247622"/>
            <a:ext cx="1400282" cy="914002"/>
          </a:xfrm>
          <a:custGeom>
            <a:avLst/>
            <a:gdLst/>
            <a:ahLst/>
            <a:cxnLst/>
            <a:rect r="r" b="b" t="t" l="l"/>
            <a:pathLst>
              <a:path h="914002" w="1400282">
                <a:moveTo>
                  <a:pt x="0" y="0"/>
                </a:moveTo>
                <a:lnTo>
                  <a:pt x="1400282" y="0"/>
                </a:lnTo>
                <a:lnTo>
                  <a:pt x="1400282" y="914003"/>
                </a:lnTo>
                <a:lnTo>
                  <a:pt x="0" y="9140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3" id="33"/>
          <p:cNvSpPr/>
          <p:nvPr/>
        </p:nvSpPr>
        <p:spPr>
          <a:xfrm flipH="false" flipV="false" rot="2700000">
            <a:off x="-138500" y="554036"/>
            <a:ext cx="871961" cy="1603941"/>
          </a:xfrm>
          <a:custGeom>
            <a:avLst/>
            <a:gdLst/>
            <a:ahLst/>
            <a:cxnLst/>
            <a:rect r="r" b="b" t="t" l="l"/>
            <a:pathLst>
              <a:path h="1603941" w="871961">
                <a:moveTo>
                  <a:pt x="0" y="0"/>
                </a:moveTo>
                <a:lnTo>
                  <a:pt x="871960" y="0"/>
                </a:lnTo>
                <a:lnTo>
                  <a:pt x="871960" y="1603940"/>
                </a:lnTo>
                <a:lnTo>
                  <a:pt x="0" y="160394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4" id="34"/>
          <p:cNvSpPr/>
          <p:nvPr/>
        </p:nvSpPr>
        <p:spPr>
          <a:xfrm flipH="false" flipV="false" rot="0">
            <a:off x="14461961" y="6225682"/>
            <a:ext cx="519295" cy="597516"/>
          </a:xfrm>
          <a:custGeom>
            <a:avLst/>
            <a:gdLst/>
            <a:ahLst/>
            <a:cxnLst/>
            <a:rect r="r" b="b" t="t" l="l"/>
            <a:pathLst>
              <a:path h="597516" w="519295">
                <a:moveTo>
                  <a:pt x="0" y="0"/>
                </a:moveTo>
                <a:lnTo>
                  <a:pt x="519295" y="0"/>
                </a:lnTo>
                <a:lnTo>
                  <a:pt x="519295" y="597516"/>
                </a:lnTo>
                <a:lnTo>
                  <a:pt x="0" y="59751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5" id="35"/>
          <p:cNvSpPr txBox="true"/>
          <p:nvPr/>
        </p:nvSpPr>
        <p:spPr>
          <a:xfrm rot="340441">
            <a:off x="14417907" y="3336202"/>
            <a:ext cx="1414463" cy="333375"/>
          </a:xfrm>
          <a:prstGeom prst="rect">
            <a:avLst/>
          </a:prstGeom>
        </p:spPr>
        <p:txBody>
          <a:bodyPr anchor="t" rtlCol="false" tIns="0" lIns="0" bIns="0" rIns="0">
            <a:spAutoFit/>
          </a:bodyPr>
          <a:lstStyle/>
          <a:p>
            <a:pPr algn="ctr" marL="0" indent="0" lvl="0">
              <a:lnSpc>
                <a:spcPts val="2399"/>
              </a:lnSpc>
            </a:pPr>
            <a:r>
              <a:rPr lang="en-US" sz="1999">
                <a:solidFill>
                  <a:srgbClr val="000000"/>
                </a:solidFill>
                <a:latin typeface="Gaegu Bold"/>
              </a:rPr>
              <a:t>SARCASM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415031" y="1983805"/>
            <a:ext cx="8896638" cy="1333509"/>
          </a:xfrm>
          <a:prstGeom prst="rect">
            <a:avLst/>
          </a:prstGeom>
        </p:spPr>
        <p:txBody>
          <a:bodyPr anchor="t" rtlCol="false" tIns="0" lIns="0" bIns="0" rIns="0">
            <a:spAutoFit/>
          </a:bodyPr>
          <a:lstStyle/>
          <a:p>
            <a:pPr>
              <a:lnSpc>
                <a:spcPts val="8100"/>
              </a:lnSpc>
            </a:pPr>
            <a:r>
              <a:rPr lang="en-US" sz="9000">
                <a:solidFill>
                  <a:srgbClr val="FFFFFF"/>
                </a:solidFill>
                <a:latin typeface="Gaegu Bold"/>
              </a:rPr>
              <a:t>My findings</a:t>
            </a:r>
          </a:p>
        </p:txBody>
      </p:sp>
      <p:sp>
        <p:nvSpPr>
          <p:cNvPr name="TextBox 3" id="3"/>
          <p:cNvSpPr txBox="true"/>
          <p:nvPr/>
        </p:nvSpPr>
        <p:spPr>
          <a:xfrm rot="0">
            <a:off x="11687590" y="5024431"/>
            <a:ext cx="6152735" cy="619125"/>
          </a:xfrm>
          <a:prstGeom prst="rect">
            <a:avLst/>
          </a:prstGeom>
        </p:spPr>
        <p:txBody>
          <a:bodyPr anchor="t" rtlCol="false" tIns="0" lIns="0" bIns="0" rIns="0">
            <a:spAutoFit/>
          </a:bodyPr>
          <a:lstStyle/>
          <a:p>
            <a:pPr>
              <a:lnSpc>
                <a:spcPts val="4200"/>
              </a:lnSpc>
            </a:pPr>
            <a:r>
              <a:rPr lang="en-US" sz="3500">
                <a:solidFill>
                  <a:srgbClr val="FFFFFF"/>
                </a:solidFill>
                <a:latin typeface="Gaegu"/>
              </a:rPr>
              <a:t>Test errors</a:t>
            </a:r>
          </a:p>
        </p:txBody>
      </p:sp>
      <p:sp>
        <p:nvSpPr>
          <p:cNvPr name="TextBox 4" id="4"/>
          <p:cNvSpPr txBox="true"/>
          <p:nvPr/>
        </p:nvSpPr>
        <p:spPr>
          <a:xfrm rot="0">
            <a:off x="3400840" y="5024431"/>
            <a:ext cx="6429270" cy="619125"/>
          </a:xfrm>
          <a:prstGeom prst="rect">
            <a:avLst/>
          </a:prstGeom>
        </p:spPr>
        <p:txBody>
          <a:bodyPr anchor="t" rtlCol="false" tIns="0" lIns="0" bIns="0" rIns="0">
            <a:spAutoFit/>
          </a:bodyPr>
          <a:lstStyle/>
          <a:p>
            <a:pPr>
              <a:lnSpc>
                <a:spcPts val="4200"/>
              </a:lnSpc>
            </a:pPr>
            <a:r>
              <a:rPr lang="en-US" sz="3500">
                <a:solidFill>
                  <a:srgbClr val="FFFFFF"/>
                </a:solidFill>
                <a:latin typeface="Gaegu"/>
              </a:rPr>
              <a:t>Models and Dataset</a:t>
            </a:r>
          </a:p>
        </p:txBody>
      </p:sp>
      <p:sp>
        <p:nvSpPr>
          <p:cNvPr name="TextBox 5" id="5"/>
          <p:cNvSpPr txBox="true"/>
          <p:nvPr/>
        </p:nvSpPr>
        <p:spPr>
          <a:xfrm rot="0">
            <a:off x="3400840" y="7158039"/>
            <a:ext cx="6429270" cy="619125"/>
          </a:xfrm>
          <a:prstGeom prst="rect">
            <a:avLst/>
          </a:prstGeom>
        </p:spPr>
        <p:txBody>
          <a:bodyPr anchor="t" rtlCol="false" tIns="0" lIns="0" bIns="0" rIns="0">
            <a:spAutoFit/>
          </a:bodyPr>
          <a:lstStyle/>
          <a:p>
            <a:pPr>
              <a:lnSpc>
                <a:spcPts val="4200"/>
              </a:lnSpc>
            </a:pPr>
            <a:r>
              <a:rPr lang="en-US" sz="3500">
                <a:solidFill>
                  <a:srgbClr val="FFFFFF"/>
                </a:solidFill>
                <a:latin typeface="Gaegu"/>
              </a:rPr>
              <a:t>Benchmark</a:t>
            </a:r>
          </a:p>
        </p:txBody>
      </p:sp>
      <p:sp>
        <p:nvSpPr>
          <p:cNvPr name="Freeform 6" id="6"/>
          <p:cNvSpPr/>
          <p:nvPr/>
        </p:nvSpPr>
        <p:spPr>
          <a:xfrm flipH="false" flipV="false" rot="0">
            <a:off x="1900608" y="6995733"/>
            <a:ext cx="1170388" cy="1108677"/>
          </a:xfrm>
          <a:custGeom>
            <a:avLst/>
            <a:gdLst/>
            <a:ahLst/>
            <a:cxnLst/>
            <a:rect r="r" b="b" t="t" l="l"/>
            <a:pathLst>
              <a:path h="1108677" w="1170388">
                <a:moveTo>
                  <a:pt x="0" y="0"/>
                </a:moveTo>
                <a:lnTo>
                  <a:pt x="1170387" y="0"/>
                </a:lnTo>
                <a:lnTo>
                  <a:pt x="1170387" y="1108677"/>
                </a:lnTo>
                <a:lnTo>
                  <a:pt x="0" y="110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174302" y="6995733"/>
            <a:ext cx="1170388" cy="1108677"/>
          </a:xfrm>
          <a:custGeom>
            <a:avLst/>
            <a:gdLst/>
            <a:ahLst/>
            <a:cxnLst/>
            <a:rect r="r" b="b" t="t" l="l"/>
            <a:pathLst>
              <a:path h="1108677" w="1170388">
                <a:moveTo>
                  <a:pt x="0" y="0"/>
                </a:moveTo>
                <a:lnTo>
                  <a:pt x="1170388" y="0"/>
                </a:lnTo>
                <a:lnTo>
                  <a:pt x="1170388" y="1108677"/>
                </a:lnTo>
                <a:lnTo>
                  <a:pt x="0" y="110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00608" y="4822518"/>
            <a:ext cx="1170388" cy="1108677"/>
          </a:xfrm>
          <a:custGeom>
            <a:avLst/>
            <a:gdLst/>
            <a:ahLst/>
            <a:cxnLst/>
            <a:rect r="r" b="b" t="t" l="l"/>
            <a:pathLst>
              <a:path h="1108677" w="1170388">
                <a:moveTo>
                  <a:pt x="0" y="0"/>
                </a:moveTo>
                <a:lnTo>
                  <a:pt x="1170387" y="0"/>
                </a:lnTo>
                <a:lnTo>
                  <a:pt x="1170387"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74302" y="4822518"/>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127346" y="7358052"/>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2</a:t>
            </a:r>
          </a:p>
        </p:txBody>
      </p:sp>
      <p:sp>
        <p:nvSpPr>
          <p:cNvPr name="TextBox 11" id="11"/>
          <p:cNvSpPr txBox="true"/>
          <p:nvPr/>
        </p:nvSpPr>
        <p:spPr>
          <a:xfrm rot="0">
            <a:off x="10420091" y="7358052"/>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4</a:t>
            </a:r>
          </a:p>
        </p:txBody>
      </p:sp>
      <p:sp>
        <p:nvSpPr>
          <p:cNvPr name="TextBox 12" id="12"/>
          <p:cNvSpPr txBox="true"/>
          <p:nvPr/>
        </p:nvSpPr>
        <p:spPr>
          <a:xfrm rot="0">
            <a:off x="2127346" y="5184837"/>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1</a:t>
            </a:r>
          </a:p>
        </p:txBody>
      </p:sp>
      <p:sp>
        <p:nvSpPr>
          <p:cNvPr name="TextBox 13" id="13"/>
          <p:cNvSpPr txBox="true"/>
          <p:nvPr/>
        </p:nvSpPr>
        <p:spPr>
          <a:xfrm rot="0">
            <a:off x="10420091" y="5184837"/>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3</a:t>
            </a:r>
          </a:p>
        </p:txBody>
      </p:sp>
      <p:sp>
        <p:nvSpPr>
          <p:cNvPr name="TextBox 14" id="14"/>
          <p:cNvSpPr txBox="true"/>
          <p:nvPr/>
        </p:nvSpPr>
        <p:spPr>
          <a:xfrm rot="0">
            <a:off x="11687590" y="7158039"/>
            <a:ext cx="6152735" cy="619125"/>
          </a:xfrm>
          <a:prstGeom prst="rect">
            <a:avLst/>
          </a:prstGeom>
        </p:spPr>
        <p:txBody>
          <a:bodyPr anchor="t" rtlCol="false" tIns="0" lIns="0" bIns="0" rIns="0">
            <a:spAutoFit/>
          </a:bodyPr>
          <a:lstStyle/>
          <a:p>
            <a:pPr>
              <a:lnSpc>
                <a:spcPts val="4200"/>
              </a:lnSpc>
            </a:pPr>
            <a:r>
              <a:rPr lang="en-US" sz="3500">
                <a:solidFill>
                  <a:srgbClr val="FFFFFF"/>
                </a:solidFill>
                <a:latin typeface="Gaegu"/>
              </a:rPr>
              <a:t>Different loss functions</a:t>
            </a:r>
          </a:p>
        </p:txBody>
      </p:sp>
      <p:sp>
        <p:nvSpPr>
          <p:cNvPr name="Freeform 15" id="15"/>
          <p:cNvSpPr/>
          <p:nvPr/>
        </p:nvSpPr>
        <p:spPr>
          <a:xfrm flipH="false" flipV="false" rot="0">
            <a:off x="3023768" y="1613235"/>
            <a:ext cx="3165424" cy="1704053"/>
          </a:xfrm>
          <a:custGeom>
            <a:avLst/>
            <a:gdLst/>
            <a:ahLst/>
            <a:cxnLst/>
            <a:rect r="r" b="b" t="t" l="l"/>
            <a:pathLst>
              <a:path h="1704053" w="3165424">
                <a:moveTo>
                  <a:pt x="0" y="0"/>
                </a:moveTo>
                <a:lnTo>
                  <a:pt x="3165425" y="0"/>
                </a:lnTo>
                <a:lnTo>
                  <a:pt x="3165425" y="1704053"/>
                </a:lnTo>
                <a:lnTo>
                  <a:pt x="0" y="1704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1327822">
            <a:off x="16048510" y="2635922"/>
            <a:ext cx="1566383" cy="1315109"/>
          </a:xfrm>
          <a:custGeom>
            <a:avLst/>
            <a:gdLst/>
            <a:ahLst/>
            <a:cxnLst/>
            <a:rect r="r" b="b" t="t" l="l"/>
            <a:pathLst>
              <a:path h="1315109" w="1566383">
                <a:moveTo>
                  <a:pt x="0" y="0"/>
                </a:moveTo>
                <a:lnTo>
                  <a:pt x="1566383" y="0"/>
                </a:lnTo>
                <a:lnTo>
                  <a:pt x="1566383" y="1315109"/>
                </a:lnTo>
                <a:lnTo>
                  <a:pt x="0" y="1315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28700" y="985538"/>
            <a:ext cx="855197" cy="960193"/>
          </a:xfrm>
          <a:custGeom>
            <a:avLst/>
            <a:gdLst/>
            <a:ahLst/>
            <a:cxnLst/>
            <a:rect r="r" b="b" t="t" l="l"/>
            <a:pathLst>
              <a:path h="960193" w="855197">
                <a:moveTo>
                  <a:pt x="0" y="0"/>
                </a:moveTo>
                <a:lnTo>
                  <a:pt x="855197" y="0"/>
                </a:lnTo>
                <a:lnTo>
                  <a:pt x="855197" y="960193"/>
                </a:lnTo>
                <a:lnTo>
                  <a:pt x="0" y="960193"/>
                </a:lnTo>
                <a:lnTo>
                  <a:pt x="0" y="0"/>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18" id="18"/>
          <p:cNvSpPr/>
          <p:nvPr/>
        </p:nvSpPr>
        <p:spPr>
          <a:xfrm flipH="false" flipV="true" rot="0">
            <a:off x="1028700" y="8298107"/>
            <a:ext cx="855197" cy="960193"/>
          </a:xfrm>
          <a:custGeom>
            <a:avLst/>
            <a:gdLst/>
            <a:ahLst/>
            <a:cxnLst/>
            <a:rect r="r" b="b" t="t" l="l"/>
            <a:pathLst>
              <a:path h="960193" w="855197">
                <a:moveTo>
                  <a:pt x="0" y="960193"/>
                </a:moveTo>
                <a:lnTo>
                  <a:pt x="855197" y="960193"/>
                </a:lnTo>
                <a:lnTo>
                  <a:pt x="855197" y="0"/>
                </a:lnTo>
                <a:lnTo>
                  <a:pt x="0" y="0"/>
                </a:lnTo>
                <a:lnTo>
                  <a:pt x="0" y="960193"/>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19" id="19"/>
          <p:cNvSpPr/>
          <p:nvPr/>
        </p:nvSpPr>
        <p:spPr>
          <a:xfrm flipH="true" flipV="false" rot="0">
            <a:off x="16404103" y="985538"/>
            <a:ext cx="855197" cy="960193"/>
          </a:xfrm>
          <a:custGeom>
            <a:avLst/>
            <a:gdLst/>
            <a:ahLst/>
            <a:cxnLst/>
            <a:rect r="r" b="b" t="t" l="l"/>
            <a:pathLst>
              <a:path h="960193" w="855197">
                <a:moveTo>
                  <a:pt x="855197" y="0"/>
                </a:moveTo>
                <a:lnTo>
                  <a:pt x="0" y="0"/>
                </a:lnTo>
                <a:lnTo>
                  <a:pt x="0" y="960193"/>
                </a:lnTo>
                <a:lnTo>
                  <a:pt x="855197" y="960193"/>
                </a:lnTo>
                <a:lnTo>
                  <a:pt x="855197" y="0"/>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20" id="20"/>
          <p:cNvSpPr/>
          <p:nvPr/>
        </p:nvSpPr>
        <p:spPr>
          <a:xfrm flipH="true" flipV="true" rot="0">
            <a:off x="16404103" y="8298107"/>
            <a:ext cx="855197" cy="960193"/>
          </a:xfrm>
          <a:custGeom>
            <a:avLst/>
            <a:gdLst/>
            <a:ahLst/>
            <a:cxnLst/>
            <a:rect r="r" b="b" t="t" l="l"/>
            <a:pathLst>
              <a:path h="960193" w="855197">
                <a:moveTo>
                  <a:pt x="855197" y="960193"/>
                </a:moveTo>
                <a:lnTo>
                  <a:pt x="0" y="960193"/>
                </a:lnTo>
                <a:lnTo>
                  <a:pt x="0" y="0"/>
                </a:lnTo>
                <a:lnTo>
                  <a:pt x="855197" y="0"/>
                </a:lnTo>
                <a:lnTo>
                  <a:pt x="855197" y="960193"/>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21" id="21"/>
          <p:cNvSpPr/>
          <p:nvPr/>
        </p:nvSpPr>
        <p:spPr>
          <a:xfrm flipH="false" flipV="false" rot="-266671">
            <a:off x="5247683" y="8838591"/>
            <a:ext cx="1597270" cy="999020"/>
          </a:xfrm>
          <a:custGeom>
            <a:avLst/>
            <a:gdLst/>
            <a:ahLst/>
            <a:cxnLst/>
            <a:rect r="r" b="b" t="t" l="l"/>
            <a:pathLst>
              <a:path h="999020" w="1597270">
                <a:moveTo>
                  <a:pt x="0" y="0"/>
                </a:moveTo>
                <a:lnTo>
                  <a:pt x="1597270" y="0"/>
                </a:lnTo>
                <a:lnTo>
                  <a:pt x="1597270" y="999020"/>
                </a:lnTo>
                <a:lnTo>
                  <a:pt x="0" y="9990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485513" y="2631510"/>
            <a:ext cx="2386121" cy="1947942"/>
          </a:xfrm>
          <a:custGeom>
            <a:avLst/>
            <a:gdLst/>
            <a:ahLst/>
            <a:cxnLst/>
            <a:rect r="r" b="b" t="t" l="l"/>
            <a:pathLst>
              <a:path h="1947942" w="2386121">
                <a:moveTo>
                  <a:pt x="0" y="0"/>
                </a:moveTo>
                <a:lnTo>
                  <a:pt x="2386121" y="0"/>
                </a:lnTo>
                <a:lnTo>
                  <a:pt x="2386121" y="1947942"/>
                </a:lnTo>
                <a:lnTo>
                  <a:pt x="0" y="19479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1344690" y="0"/>
            <a:ext cx="1557007" cy="733209"/>
          </a:xfrm>
          <a:custGeom>
            <a:avLst/>
            <a:gdLst/>
            <a:ahLst/>
            <a:cxnLst/>
            <a:rect r="r" b="b" t="t" l="l"/>
            <a:pathLst>
              <a:path h="733209" w="1557007">
                <a:moveTo>
                  <a:pt x="0" y="0"/>
                </a:moveTo>
                <a:lnTo>
                  <a:pt x="1557007" y="0"/>
                </a:lnTo>
                <a:lnTo>
                  <a:pt x="1557007" y="733209"/>
                </a:lnTo>
                <a:lnTo>
                  <a:pt x="0" y="7332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224441">
            <a:off x="13183957" y="3940987"/>
            <a:ext cx="3839874" cy="3839874"/>
            <a:chOff x="0" y="0"/>
            <a:chExt cx="34823400" cy="34823400"/>
          </a:xfrm>
        </p:grpSpPr>
        <p:sp>
          <p:nvSpPr>
            <p:cNvPr name="Freeform 3" id="3"/>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2"/>
              <a:stretch>
                <a:fillRect l="-77643" t="0" r="-77643" b="0"/>
              </a:stretch>
            </a:blipFill>
          </p:spPr>
        </p:sp>
        <p:sp>
          <p:nvSpPr>
            <p:cNvPr name="Freeform 4" id="4"/>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3"/>
              <a:stretch>
                <a:fillRect l="0" t="0" r="0" b="0"/>
              </a:stretch>
            </a:blipFill>
          </p:spPr>
        </p:sp>
      </p:grpSp>
      <p:grpSp>
        <p:nvGrpSpPr>
          <p:cNvPr name="Group 5" id="5"/>
          <p:cNvGrpSpPr>
            <a:grpSpLocks noChangeAspect="true"/>
          </p:cNvGrpSpPr>
          <p:nvPr/>
        </p:nvGrpSpPr>
        <p:grpSpPr>
          <a:xfrm rot="-88490">
            <a:off x="9206377" y="1824459"/>
            <a:ext cx="4910293" cy="4910293"/>
            <a:chOff x="0" y="0"/>
            <a:chExt cx="34823400" cy="34823400"/>
          </a:xfrm>
        </p:grpSpPr>
        <p:sp>
          <p:nvSpPr>
            <p:cNvPr name="Freeform 6" id="6"/>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4"/>
              <a:stretch>
                <a:fillRect l="-34512" t="0" r="-34512" b="0"/>
              </a:stretch>
            </a:blipFill>
          </p:spPr>
        </p:sp>
        <p:sp>
          <p:nvSpPr>
            <p:cNvPr name="Freeform 7" id="7"/>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3"/>
              <a:stretch>
                <a:fillRect l="0" t="0" r="0" b="0"/>
              </a:stretch>
            </a:blipFill>
          </p:spPr>
        </p:sp>
      </p:grpSp>
      <p:sp>
        <p:nvSpPr>
          <p:cNvPr name="Freeform 8" id="8"/>
          <p:cNvSpPr/>
          <p:nvPr/>
        </p:nvSpPr>
        <p:spPr>
          <a:xfrm flipH="false" flipV="false" rot="88502">
            <a:off x="10051324" y="6081947"/>
            <a:ext cx="2996359" cy="1212277"/>
          </a:xfrm>
          <a:custGeom>
            <a:avLst/>
            <a:gdLst/>
            <a:ahLst/>
            <a:cxnLst/>
            <a:rect r="r" b="b" t="t" l="l"/>
            <a:pathLst>
              <a:path h="1212277" w="2996359">
                <a:moveTo>
                  <a:pt x="0" y="0"/>
                </a:moveTo>
                <a:lnTo>
                  <a:pt x="2996359" y="0"/>
                </a:lnTo>
                <a:lnTo>
                  <a:pt x="2996359" y="1212277"/>
                </a:lnTo>
                <a:lnTo>
                  <a:pt x="0" y="12122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23176">
            <a:off x="13665190" y="7607866"/>
            <a:ext cx="3236143" cy="1721898"/>
          </a:xfrm>
          <a:custGeom>
            <a:avLst/>
            <a:gdLst/>
            <a:ahLst/>
            <a:cxnLst/>
            <a:rect r="r" b="b" t="t" l="l"/>
            <a:pathLst>
              <a:path h="1721898" w="3236143">
                <a:moveTo>
                  <a:pt x="0" y="0"/>
                </a:moveTo>
                <a:lnTo>
                  <a:pt x="3236143" y="0"/>
                </a:lnTo>
                <a:lnTo>
                  <a:pt x="3236143" y="1721898"/>
                </a:lnTo>
                <a:lnTo>
                  <a:pt x="0" y="1721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71916" y="7811685"/>
            <a:ext cx="2271101" cy="2475315"/>
          </a:xfrm>
          <a:custGeom>
            <a:avLst/>
            <a:gdLst/>
            <a:ahLst/>
            <a:cxnLst/>
            <a:rect r="r" b="b" t="t" l="l"/>
            <a:pathLst>
              <a:path h="2475315" w="2271101">
                <a:moveTo>
                  <a:pt x="0" y="0"/>
                </a:moveTo>
                <a:lnTo>
                  <a:pt x="2271101" y="0"/>
                </a:lnTo>
                <a:lnTo>
                  <a:pt x="2271101" y="2475315"/>
                </a:lnTo>
                <a:lnTo>
                  <a:pt x="0" y="2475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253499" y="551336"/>
            <a:ext cx="1315425" cy="1518528"/>
          </a:xfrm>
          <a:custGeom>
            <a:avLst/>
            <a:gdLst/>
            <a:ahLst/>
            <a:cxnLst/>
            <a:rect r="r" b="b" t="t" l="l"/>
            <a:pathLst>
              <a:path h="1518528" w="1315425">
                <a:moveTo>
                  <a:pt x="0" y="0"/>
                </a:moveTo>
                <a:lnTo>
                  <a:pt x="1315425" y="0"/>
                </a:lnTo>
                <a:lnTo>
                  <a:pt x="1315425" y="1518529"/>
                </a:lnTo>
                <a:lnTo>
                  <a:pt x="0" y="15185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8725871" y="2863758"/>
            <a:ext cx="1233016" cy="1548308"/>
          </a:xfrm>
          <a:custGeom>
            <a:avLst/>
            <a:gdLst/>
            <a:ahLst/>
            <a:cxnLst/>
            <a:rect r="r" b="b" t="t" l="l"/>
            <a:pathLst>
              <a:path h="1548308" w="1233016">
                <a:moveTo>
                  <a:pt x="0" y="0"/>
                </a:moveTo>
                <a:lnTo>
                  <a:pt x="1233016" y="0"/>
                </a:lnTo>
                <a:lnTo>
                  <a:pt x="1233016" y="1548308"/>
                </a:lnTo>
                <a:lnTo>
                  <a:pt x="0" y="15483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693949">
            <a:off x="117025" y="-119865"/>
            <a:ext cx="1371371" cy="1306252"/>
          </a:xfrm>
          <a:custGeom>
            <a:avLst/>
            <a:gdLst/>
            <a:ahLst/>
            <a:cxnLst/>
            <a:rect r="r" b="b" t="t" l="l"/>
            <a:pathLst>
              <a:path h="1306252" w="1371371">
                <a:moveTo>
                  <a:pt x="0" y="0"/>
                </a:moveTo>
                <a:lnTo>
                  <a:pt x="1371370" y="0"/>
                </a:lnTo>
                <a:lnTo>
                  <a:pt x="1371370" y="1306252"/>
                </a:lnTo>
                <a:lnTo>
                  <a:pt x="0" y="1306252"/>
                </a:lnTo>
                <a:lnTo>
                  <a:pt x="0" y="0"/>
                </a:lnTo>
                <a:close/>
              </a:path>
            </a:pathLst>
          </a:custGeom>
          <a:blipFill>
            <a:blip r:embed="rId15">
              <a:extLst>
                <a:ext uri="{96DAC541-7B7A-43D3-8B79-37D633B846F1}">
                  <asvg:svgBlip xmlns:asvg="http://schemas.microsoft.com/office/drawing/2016/SVG/main" r:embed="rId16"/>
                </a:ext>
              </a:extLst>
            </a:blip>
            <a:stretch>
              <a:fillRect l="0" t="0" r="-82137" b="-72790"/>
            </a:stretch>
          </a:blipFill>
        </p:spPr>
      </p:sp>
      <p:sp>
        <p:nvSpPr>
          <p:cNvPr name="TextBox 14" id="14"/>
          <p:cNvSpPr txBox="true"/>
          <p:nvPr/>
        </p:nvSpPr>
        <p:spPr>
          <a:xfrm rot="-79615">
            <a:off x="10655303" y="6549476"/>
            <a:ext cx="1930515" cy="514354"/>
          </a:xfrm>
          <a:prstGeom prst="rect">
            <a:avLst/>
          </a:prstGeom>
        </p:spPr>
        <p:txBody>
          <a:bodyPr anchor="t" rtlCol="false" tIns="0" lIns="0" bIns="0" rIns="0">
            <a:spAutoFit/>
          </a:bodyPr>
          <a:lstStyle/>
          <a:p>
            <a:pPr algn="ctr">
              <a:lnSpc>
                <a:spcPts val="3150"/>
              </a:lnSpc>
            </a:pPr>
            <a:r>
              <a:rPr lang="en-US" sz="3500">
                <a:solidFill>
                  <a:srgbClr val="060606"/>
                </a:solidFill>
                <a:latin typeface="Gaegu Bold"/>
              </a:rPr>
              <a:t>iSarcasm</a:t>
            </a:r>
          </a:p>
        </p:txBody>
      </p:sp>
      <p:sp>
        <p:nvSpPr>
          <p:cNvPr name="TextBox 15" id="15"/>
          <p:cNvSpPr txBox="true"/>
          <p:nvPr/>
        </p:nvSpPr>
        <p:spPr>
          <a:xfrm rot="323176">
            <a:off x="13997488" y="7972729"/>
            <a:ext cx="3051340" cy="514354"/>
          </a:xfrm>
          <a:prstGeom prst="rect">
            <a:avLst/>
          </a:prstGeom>
        </p:spPr>
        <p:txBody>
          <a:bodyPr anchor="t" rtlCol="false" tIns="0" lIns="0" bIns="0" rIns="0">
            <a:spAutoFit/>
          </a:bodyPr>
          <a:lstStyle/>
          <a:p>
            <a:pPr algn="ctr">
              <a:lnSpc>
                <a:spcPts val="3150"/>
              </a:lnSpc>
            </a:pPr>
            <a:r>
              <a:rPr lang="en-US" sz="3500">
                <a:solidFill>
                  <a:srgbClr val="060606"/>
                </a:solidFill>
                <a:latin typeface="Gaegu Bold"/>
              </a:rPr>
              <a:t>Sentiment140</a:t>
            </a:r>
          </a:p>
        </p:txBody>
      </p:sp>
      <p:sp>
        <p:nvSpPr>
          <p:cNvPr name="TextBox 16" id="16"/>
          <p:cNvSpPr txBox="true"/>
          <p:nvPr/>
        </p:nvSpPr>
        <p:spPr>
          <a:xfrm rot="0">
            <a:off x="1491781" y="-66682"/>
            <a:ext cx="6922789" cy="2228863"/>
          </a:xfrm>
          <a:prstGeom prst="rect">
            <a:avLst/>
          </a:prstGeom>
        </p:spPr>
        <p:txBody>
          <a:bodyPr anchor="t" rtlCol="false" tIns="0" lIns="0" bIns="0" rIns="0">
            <a:spAutoFit/>
          </a:bodyPr>
          <a:lstStyle/>
          <a:p>
            <a:pPr>
              <a:lnSpc>
                <a:spcPts val="7650"/>
              </a:lnSpc>
            </a:pPr>
            <a:r>
              <a:rPr lang="en-US" sz="8500">
                <a:solidFill>
                  <a:srgbClr val="060606"/>
                </a:solidFill>
                <a:latin typeface="Gaegu Bold"/>
              </a:rPr>
              <a:t>Models and Datasets!</a:t>
            </a:r>
          </a:p>
        </p:txBody>
      </p:sp>
      <p:sp>
        <p:nvSpPr>
          <p:cNvPr name="TextBox 17" id="17"/>
          <p:cNvSpPr txBox="true"/>
          <p:nvPr/>
        </p:nvSpPr>
        <p:spPr>
          <a:xfrm rot="0">
            <a:off x="1491781" y="2222432"/>
            <a:ext cx="6429270" cy="8001000"/>
          </a:xfrm>
          <a:prstGeom prst="rect">
            <a:avLst/>
          </a:prstGeom>
        </p:spPr>
        <p:txBody>
          <a:bodyPr anchor="t" rtlCol="false" tIns="0" lIns="0" bIns="0" rIns="0">
            <a:spAutoFit/>
          </a:bodyPr>
          <a:lstStyle/>
          <a:p>
            <a:pPr>
              <a:lnSpc>
                <a:spcPts val="3960"/>
              </a:lnSpc>
            </a:pPr>
            <a:r>
              <a:rPr lang="en-US" sz="3300">
                <a:solidFill>
                  <a:srgbClr val="060606"/>
                </a:solidFill>
                <a:latin typeface="Gaegu"/>
              </a:rPr>
              <a:t>We looked at RoBERTa based sarcasm detection model proposed in Abaskohi et al.[2022]. </a:t>
            </a:r>
            <a:r>
              <a:rPr lang="en-US" sz="3300">
                <a:solidFill>
                  <a:srgbClr val="060606"/>
                </a:solidFill>
                <a:latin typeface="Gaegu"/>
              </a:rPr>
              <a:t>In an effort to increase the size of the train set, they also try to augment the iSarcasm dataset with the Sentiment140 dataset (Go et al. [2009]) and the Sarcasm Headlines Dataset(Misra and Arora [2019]). The Self Annotated Reddit Corpus (Khodak et al. [2017]) is a also another dataset of Reddit comments labeled for perceived sarcasm. They label comments using distant supervision.</a:t>
            </a:r>
          </a:p>
          <a:p>
            <a:pPr>
              <a:lnSpc>
                <a:spcPts val="39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74068" y="7716673"/>
            <a:ext cx="2196275" cy="2127641"/>
          </a:xfrm>
          <a:custGeom>
            <a:avLst/>
            <a:gdLst/>
            <a:ahLst/>
            <a:cxnLst/>
            <a:rect r="r" b="b" t="t" l="l"/>
            <a:pathLst>
              <a:path h="2127641" w="2196275">
                <a:moveTo>
                  <a:pt x="0" y="0"/>
                </a:moveTo>
                <a:lnTo>
                  <a:pt x="2196275" y="0"/>
                </a:lnTo>
                <a:lnTo>
                  <a:pt x="2196275" y="2127641"/>
                </a:lnTo>
                <a:lnTo>
                  <a:pt x="0" y="2127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19564" y="1028700"/>
            <a:ext cx="1712133" cy="2115921"/>
          </a:xfrm>
          <a:custGeom>
            <a:avLst/>
            <a:gdLst/>
            <a:ahLst/>
            <a:cxnLst/>
            <a:rect r="r" b="b" t="t" l="l"/>
            <a:pathLst>
              <a:path h="2115921" w="1712133">
                <a:moveTo>
                  <a:pt x="0" y="0"/>
                </a:moveTo>
                <a:lnTo>
                  <a:pt x="1712133" y="0"/>
                </a:lnTo>
                <a:lnTo>
                  <a:pt x="1712133" y="2115921"/>
                </a:lnTo>
                <a:lnTo>
                  <a:pt x="0" y="2115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340441">
            <a:off x="10414310" y="4276739"/>
            <a:ext cx="2163190" cy="2171231"/>
            <a:chOff x="0" y="0"/>
            <a:chExt cx="1708150" cy="1714500"/>
          </a:xfrm>
        </p:grpSpPr>
        <p:sp>
          <p:nvSpPr>
            <p:cNvPr name="Freeform 5" id="5"/>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000000"/>
            </a:solidFill>
          </p:spPr>
        </p:sp>
        <p:sp>
          <p:nvSpPr>
            <p:cNvPr name="Freeform 6" id="6"/>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FFFFFF"/>
            </a:solidFill>
          </p:spPr>
        </p:sp>
      </p:grpSp>
      <p:grpSp>
        <p:nvGrpSpPr>
          <p:cNvPr name="Group 7" id="7"/>
          <p:cNvGrpSpPr/>
          <p:nvPr/>
        </p:nvGrpSpPr>
        <p:grpSpPr>
          <a:xfrm rot="-318951">
            <a:off x="13243830" y="4072870"/>
            <a:ext cx="2163190" cy="2171231"/>
            <a:chOff x="0" y="0"/>
            <a:chExt cx="1708150" cy="1714500"/>
          </a:xfrm>
        </p:grpSpPr>
        <p:sp>
          <p:nvSpPr>
            <p:cNvPr name="Freeform 8" id="8"/>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000000"/>
            </a:solidFill>
          </p:spPr>
        </p:sp>
        <p:sp>
          <p:nvSpPr>
            <p:cNvPr name="Freeform 9" id="9"/>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FFFFFF"/>
            </a:solidFill>
          </p:spPr>
        </p:sp>
      </p:grpSp>
      <p:sp>
        <p:nvSpPr>
          <p:cNvPr name="AutoShape 10" id="10"/>
          <p:cNvSpPr/>
          <p:nvPr/>
        </p:nvSpPr>
        <p:spPr>
          <a:xfrm rot="138720">
            <a:off x="11294404" y="4191517"/>
            <a:ext cx="596408" cy="205181"/>
          </a:xfrm>
          <a:prstGeom prst="rect">
            <a:avLst/>
          </a:prstGeom>
          <a:solidFill>
            <a:srgbClr val="FFFFFF"/>
          </a:solidFill>
        </p:spPr>
      </p:sp>
      <p:sp>
        <p:nvSpPr>
          <p:cNvPr name="AutoShape 11" id="11"/>
          <p:cNvSpPr/>
          <p:nvPr/>
        </p:nvSpPr>
        <p:spPr>
          <a:xfrm rot="-520672">
            <a:off x="13918506" y="3988804"/>
            <a:ext cx="596408" cy="205181"/>
          </a:xfrm>
          <a:prstGeom prst="rect">
            <a:avLst/>
          </a:prstGeom>
          <a:solidFill>
            <a:srgbClr val="FFFFFF"/>
          </a:solidFill>
        </p:spPr>
      </p:sp>
      <p:sp>
        <p:nvSpPr>
          <p:cNvPr name="Freeform 12" id="12"/>
          <p:cNvSpPr/>
          <p:nvPr/>
        </p:nvSpPr>
        <p:spPr>
          <a:xfrm flipH="false" flipV="false" rot="-269957">
            <a:off x="14233775" y="9044680"/>
            <a:ext cx="2787398" cy="1599269"/>
          </a:xfrm>
          <a:custGeom>
            <a:avLst/>
            <a:gdLst/>
            <a:ahLst/>
            <a:cxnLst/>
            <a:rect r="r" b="b" t="t" l="l"/>
            <a:pathLst>
              <a:path h="1599269" w="2787398">
                <a:moveTo>
                  <a:pt x="0" y="0"/>
                </a:moveTo>
                <a:lnTo>
                  <a:pt x="2787397" y="0"/>
                </a:lnTo>
                <a:lnTo>
                  <a:pt x="2787397" y="1599269"/>
                </a:lnTo>
                <a:lnTo>
                  <a:pt x="0" y="1599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770401" y="1028700"/>
            <a:ext cx="1085460" cy="1363021"/>
          </a:xfrm>
          <a:custGeom>
            <a:avLst/>
            <a:gdLst/>
            <a:ahLst/>
            <a:cxnLst/>
            <a:rect r="r" b="b" t="t" l="l"/>
            <a:pathLst>
              <a:path h="1363021" w="1085460">
                <a:moveTo>
                  <a:pt x="0" y="0"/>
                </a:moveTo>
                <a:lnTo>
                  <a:pt x="1085460" y="0"/>
                </a:lnTo>
                <a:lnTo>
                  <a:pt x="1085460" y="1363021"/>
                </a:lnTo>
                <a:lnTo>
                  <a:pt x="0" y="1363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180956" y="6753651"/>
            <a:ext cx="2497780" cy="910862"/>
          </a:xfrm>
          <a:custGeom>
            <a:avLst/>
            <a:gdLst/>
            <a:ahLst/>
            <a:cxnLst/>
            <a:rect r="r" b="b" t="t" l="l"/>
            <a:pathLst>
              <a:path h="910862" w="2497780">
                <a:moveTo>
                  <a:pt x="0" y="0"/>
                </a:moveTo>
                <a:lnTo>
                  <a:pt x="2497780" y="0"/>
                </a:lnTo>
                <a:lnTo>
                  <a:pt x="2497780" y="910862"/>
                </a:lnTo>
                <a:lnTo>
                  <a:pt x="0" y="910862"/>
                </a:lnTo>
                <a:lnTo>
                  <a:pt x="0" y="0"/>
                </a:lnTo>
                <a:close/>
              </a:path>
            </a:pathLst>
          </a:custGeom>
          <a:blipFill>
            <a:blip r:embed="rId10">
              <a:extLst>
                <a:ext uri="{96DAC541-7B7A-43D3-8B79-37D633B846F1}">
                  <asvg:svgBlip xmlns:asvg="http://schemas.microsoft.com/office/drawing/2016/SVG/main" r:embed="rId11"/>
                </a:ext>
              </a:extLst>
            </a:blip>
            <a:stretch>
              <a:fillRect l="0" t="0" r="0" b="-147796"/>
            </a:stretch>
          </a:blipFill>
        </p:spPr>
      </p:sp>
      <p:sp>
        <p:nvSpPr>
          <p:cNvPr name="Freeform 15" id="15"/>
          <p:cNvSpPr/>
          <p:nvPr/>
        </p:nvSpPr>
        <p:spPr>
          <a:xfrm flipH="false" flipV="false" rot="0">
            <a:off x="13948908" y="1650148"/>
            <a:ext cx="3165424" cy="1704053"/>
          </a:xfrm>
          <a:custGeom>
            <a:avLst/>
            <a:gdLst/>
            <a:ahLst/>
            <a:cxnLst/>
            <a:rect r="r" b="b" t="t" l="l"/>
            <a:pathLst>
              <a:path h="1704053" w="3165424">
                <a:moveTo>
                  <a:pt x="0" y="0"/>
                </a:moveTo>
                <a:lnTo>
                  <a:pt x="3165425" y="0"/>
                </a:lnTo>
                <a:lnTo>
                  <a:pt x="3165425" y="1704054"/>
                </a:lnTo>
                <a:lnTo>
                  <a:pt x="0" y="17040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667615" y="1128878"/>
            <a:ext cx="5952033" cy="1257313"/>
          </a:xfrm>
          <a:prstGeom prst="rect">
            <a:avLst/>
          </a:prstGeom>
        </p:spPr>
        <p:txBody>
          <a:bodyPr anchor="t" rtlCol="false" tIns="0" lIns="0" bIns="0" rIns="0">
            <a:spAutoFit/>
          </a:bodyPr>
          <a:lstStyle/>
          <a:p>
            <a:pPr>
              <a:lnSpc>
                <a:spcPts val="7650"/>
              </a:lnSpc>
            </a:pPr>
            <a:r>
              <a:rPr lang="en-US" sz="8500">
                <a:solidFill>
                  <a:srgbClr val="FFFFFF"/>
                </a:solidFill>
                <a:latin typeface="Gaegu Bold"/>
              </a:rPr>
              <a:t>Benchmark</a:t>
            </a:r>
          </a:p>
        </p:txBody>
      </p:sp>
      <p:sp>
        <p:nvSpPr>
          <p:cNvPr name="TextBox 17" id="17"/>
          <p:cNvSpPr txBox="true"/>
          <p:nvPr/>
        </p:nvSpPr>
        <p:spPr>
          <a:xfrm rot="0">
            <a:off x="818368" y="2367142"/>
            <a:ext cx="5952033" cy="6680203"/>
          </a:xfrm>
          <a:prstGeom prst="rect">
            <a:avLst/>
          </a:prstGeom>
        </p:spPr>
        <p:txBody>
          <a:bodyPr anchor="t" rtlCol="false" tIns="0" lIns="0" bIns="0" rIns="0">
            <a:spAutoFit/>
          </a:bodyPr>
          <a:lstStyle/>
          <a:p>
            <a:pPr>
              <a:lnSpc>
                <a:spcPts val="3500"/>
              </a:lnSpc>
            </a:pPr>
            <a:r>
              <a:rPr lang="en-US" sz="3500">
                <a:solidFill>
                  <a:srgbClr val="FFFFFF"/>
                </a:solidFill>
                <a:latin typeface="Gaegu"/>
              </a:rPr>
              <a:t> The authors find that RoBERTa, fine tuned for sentiment classification, without any data augmentation and further fine tuned only on the iSarcasm dataset gives them the best performance, a F1 score of 0.414. This model falls short of the same RoBERTa model fine tuned for sarcasm detection by Hercog et al. [2022], using a training set comprising iSarcasm and a subset of SARC to obtain a F1 score of 0.526 on iSarcasm. </a:t>
            </a:r>
          </a:p>
        </p:txBody>
      </p:sp>
      <p:sp>
        <p:nvSpPr>
          <p:cNvPr name="TextBox 18" id="18"/>
          <p:cNvSpPr txBox="true"/>
          <p:nvPr/>
        </p:nvSpPr>
        <p:spPr>
          <a:xfrm rot="340441">
            <a:off x="9937412" y="5065295"/>
            <a:ext cx="3123626" cy="559994"/>
          </a:xfrm>
          <a:prstGeom prst="rect">
            <a:avLst/>
          </a:prstGeom>
        </p:spPr>
        <p:txBody>
          <a:bodyPr anchor="t" rtlCol="false" tIns="0" lIns="0" bIns="0" rIns="0">
            <a:spAutoFit/>
          </a:bodyPr>
          <a:lstStyle/>
          <a:p>
            <a:pPr algn="ctr" marL="0" indent="0" lvl="0">
              <a:lnSpc>
                <a:spcPts val="3975"/>
              </a:lnSpc>
            </a:pPr>
            <a:r>
              <a:rPr lang="en-US" sz="3312">
                <a:solidFill>
                  <a:srgbClr val="FFFFFF"/>
                </a:solidFill>
                <a:latin typeface="Gaegu Bold"/>
              </a:rPr>
              <a:t>0.526</a:t>
            </a:r>
          </a:p>
        </p:txBody>
      </p:sp>
      <p:sp>
        <p:nvSpPr>
          <p:cNvPr name="TextBox 19" id="19"/>
          <p:cNvSpPr txBox="true"/>
          <p:nvPr/>
        </p:nvSpPr>
        <p:spPr>
          <a:xfrm rot="-318951">
            <a:off x="12753085" y="4829331"/>
            <a:ext cx="3268283" cy="582399"/>
          </a:xfrm>
          <a:prstGeom prst="rect">
            <a:avLst/>
          </a:prstGeom>
        </p:spPr>
        <p:txBody>
          <a:bodyPr anchor="t" rtlCol="false" tIns="0" lIns="0" bIns="0" rIns="0">
            <a:spAutoFit/>
          </a:bodyPr>
          <a:lstStyle/>
          <a:p>
            <a:pPr algn="ctr" marL="0" indent="0" lvl="0">
              <a:lnSpc>
                <a:spcPts val="4159"/>
              </a:lnSpc>
            </a:pPr>
            <a:r>
              <a:rPr lang="en-US" sz="3465">
                <a:solidFill>
                  <a:srgbClr val="FFFFFF"/>
                </a:solidFill>
                <a:latin typeface="Gaegu Bold"/>
              </a:rPr>
              <a:t>0.414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00356" y="3398648"/>
            <a:ext cx="13287288" cy="2544734"/>
            <a:chOff x="0" y="0"/>
            <a:chExt cx="3499533" cy="670218"/>
          </a:xfrm>
        </p:grpSpPr>
        <p:sp>
          <p:nvSpPr>
            <p:cNvPr name="Freeform 3" id="3"/>
            <p:cNvSpPr/>
            <p:nvPr/>
          </p:nvSpPr>
          <p:spPr>
            <a:xfrm flipH="false" flipV="false" rot="0">
              <a:off x="0" y="0"/>
              <a:ext cx="3499533" cy="670218"/>
            </a:xfrm>
            <a:custGeom>
              <a:avLst/>
              <a:gdLst/>
              <a:ahLst/>
              <a:cxnLst/>
              <a:rect r="r" b="b" t="t" l="l"/>
              <a:pathLst>
                <a:path h="670218" w="3499533">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2E2D2C"/>
            </a:solidFill>
          </p:spPr>
        </p:sp>
        <p:sp>
          <p:nvSpPr>
            <p:cNvPr name="TextBox 4" id="4"/>
            <p:cNvSpPr txBox="true"/>
            <p:nvPr/>
          </p:nvSpPr>
          <p:spPr>
            <a:xfrm>
              <a:off x="0" y="-38100"/>
              <a:ext cx="3499533" cy="7083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00356" y="6156481"/>
            <a:ext cx="13287288" cy="2544734"/>
            <a:chOff x="0" y="0"/>
            <a:chExt cx="3499533" cy="670218"/>
          </a:xfrm>
        </p:grpSpPr>
        <p:sp>
          <p:nvSpPr>
            <p:cNvPr name="Freeform 6" id="6"/>
            <p:cNvSpPr/>
            <p:nvPr/>
          </p:nvSpPr>
          <p:spPr>
            <a:xfrm flipH="false" flipV="false" rot="0">
              <a:off x="0" y="0"/>
              <a:ext cx="3499533" cy="670218"/>
            </a:xfrm>
            <a:custGeom>
              <a:avLst/>
              <a:gdLst/>
              <a:ahLst/>
              <a:cxnLst/>
              <a:rect r="r" b="b" t="t" l="l"/>
              <a:pathLst>
                <a:path h="670218" w="3499533">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000000"/>
            </a:solidFill>
          </p:spPr>
        </p:sp>
        <p:sp>
          <p:nvSpPr>
            <p:cNvPr name="TextBox 7" id="7"/>
            <p:cNvSpPr txBox="true"/>
            <p:nvPr/>
          </p:nvSpPr>
          <p:spPr>
            <a:xfrm>
              <a:off x="0" y="-38100"/>
              <a:ext cx="3499533" cy="70831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6145841">
            <a:off x="12211355" y="458011"/>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682810" y="1353960"/>
            <a:ext cx="6922380"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Test errors!</a:t>
            </a:r>
          </a:p>
        </p:txBody>
      </p:sp>
      <p:sp>
        <p:nvSpPr>
          <p:cNvPr name="Freeform 10" id="10"/>
          <p:cNvSpPr/>
          <p:nvPr/>
        </p:nvSpPr>
        <p:spPr>
          <a:xfrm flipH="false" flipV="false" rot="-4274272">
            <a:off x="4674778" y="2047626"/>
            <a:ext cx="1423225" cy="1296429"/>
          </a:xfrm>
          <a:custGeom>
            <a:avLst/>
            <a:gdLst/>
            <a:ahLst/>
            <a:cxnLst/>
            <a:rect r="r" b="b" t="t" l="l"/>
            <a:pathLst>
              <a:path h="1296429" w="1423225">
                <a:moveTo>
                  <a:pt x="0" y="0"/>
                </a:moveTo>
                <a:lnTo>
                  <a:pt x="1423224" y="0"/>
                </a:lnTo>
                <a:lnTo>
                  <a:pt x="1423224" y="1296428"/>
                </a:lnTo>
                <a:lnTo>
                  <a:pt x="0" y="1296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18191" y="1217851"/>
            <a:ext cx="2955978" cy="2955978"/>
          </a:xfrm>
          <a:custGeom>
            <a:avLst/>
            <a:gdLst/>
            <a:ahLst/>
            <a:cxnLst/>
            <a:rect r="r" b="b" t="t" l="l"/>
            <a:pathLst>
              <a:path h="2955978" w="2955978">
                <a:moveTo>
                  <a:pt x="0" y="0"/>
                </a:moveTo>
                <a:lnTo>
                  <a:pt x="2955979" y="0"/>
                </a:lnTo>
                <a:lnTo>
                  <a:pt x="2955979" y="2955978"/>
                </a:lnTo>
                <a:lnTo>
                  <a:pt x="0" y="29559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832715" y="3621742"/>
            <a:ext cx="10622570" cy="1984246"/>
          </a:xfrm>
          <a:prstGeom prst="rect">
            <a:avLst/>
          </a:prstGeom>
        </p:spPr>
        <p:txBody>
          <a:bodyPr anchor="t" rtlCol="false" tIns="0" lIns="0" bIns="0" rIns="0">
            <a:spAutoFit/>
          </a:bodyPr>
          <a:lstStyle/>
          <a:p>
            <a:pPr algn="ctr">
              <a:lnSpc>
                <a:spcPts val="3186"/>
              </a:lnSpc>
            </a:pPr>
            <a:r>
              <a:rPr lang="en-US" sz="1800">
                <a:solidFill>
                  <a:srgbClr val="FFFFFF"/>
                </a:solidFill>
                <a:latin typeface="Poppins"/>
              </a:rPr>
              <a:t>Test errors are mistakes made by a model when making predictions on unseen data. They are typically measured using metrics such as accuracy, precision, recall, and F1 score. Test errors are important because they reflect the real-world performance of a model. A model with high test errors is not likely to be useful in practice.</a:t>
            </a:r>
          </a:p>
          <a:p>
            <a:pPr algn="ctr">
              <a:lnSpc>
                <a:spcPts val="3186"/>
              </a:lnSpc>
            </a:pPr>
          </a:p>
        </p:txBody>
      </p:sp>
      <p:sp>
        <p:nvSpPr>
          <p:cNvPr name="Freeform 13" id="13"/>
          <p:cNvSpPr/>
          <p:nvPr/>
        </p:nvSpPr>
        <p:spPr>
          <a:xfrm flipH="false" flipV="false" rot="0">
            <a:off x="11776741" y="1418928"/>
            <a:ext cx="4010903" cy="2159203"/>
          </a:xfrm>
          <a:custGeom>
            <a:avLst/>
            <a:gdLst/>
            <a:ahLst/>
            <a:cxnLst/>
            <a:rect r="r" b="b" t="t" l="l"/>
            <a:pathLst>
              <a:path h="2159203" w="4010903">
                <a:moveTo>
                  <a:pt x="0" y="0"/>
                </a:moveTo>
                <a:lnTo>
                  <a:pt x="4010903" y="0"/>
                </a:lnTo>
                <a:lnTo>
                  <a:pt x="4010903" y="2159203"/>
                </a:lnTo>
                <a:lnTo>
                  <a:pt x="0" y="21592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374170" y="6379575"/>
            <a:ext cx="10622570" cy="1984246"/>
          </a:xfrm>
          <a:prstGeom prst="rect">
            <a:avLst/>
          </a:prstGeom>
        </p:spPr>
        <p:txBody>
          <a:bodyPr anchor="t" rtlCol="false" tIns="0" lIns="0" bIns="0" rIns="0">
            <a:spAutoFit/>
          </a:bodyPr>
          <a:lstStyle/>
          <a:p>
            <a:pPr algn="ctr">
              <a:lnSpc>
                <a:spcPts val="3186"/>
              </a:lnSpc>
            </a:pPr>
            <a:r>
              <a:rPr lang="en-US" sz="1800">
                <a:solidFill>
                  <a:srgbClr val="FFFFFF"/>
                </a:solidFill>
                <a:latin typeface="Poppins"/>
              </a:rPr>
              <a:t>In Sorscher et al. [2022], the authors look for ways to select training samples such that the reduction in test error does better than the scaling laws, described in Kaplan et al. [2020] and Hoffmann et al. [2022], which tell us to expect power law scaling - a drop in error from 3% to 2% may need an order of magnitude more data.</a:t>
            </a:r>
          </a:p>
          <a:p>
            <a:pPr algn="ctr">
              <a:lnSpc>
                <a:spcPts val="318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492943" y="3236963"/>
            <a:ext cx="8641150" cy="4907453"/>
          </a:xfrm>
          <a:custGeom>
            <a:avLst/>
            <a:gdLst/>
            <a:ahLst/>
            <a:cxnLst/>
            <a:rect r="r" b="b" t="t" l="l"/>
            <a:pathLst>
              <a:path h="4907453" w="8641150">
                <a:moveTo>
                  <a:pt x="0" y="0"/>
                </a:moveTo>
                <a:lnTo>
                  <a:pt x="8641150" y="0"/>
                </a:lnTo>
                <a:lnTo>
                  <a:pt x="8641150" y="4907454"/>
                </a:lnTo>
                <a:lnTo>
                  <a:pt x="0" y="4907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9095492" y="4689268"/>
            <a:ext cx="829605" cy="829605"/>
          </a:xfrm>
          <a:custGeom>
            <a:avLst/>
            <a:gdLst/>
            <a:ahLst/>
            <a:cxnLst/>
            <a:rect r="r" b="b" t="t" l="l"/>
            <a:pathLst>
              <a:path h="829605" w="829605">
                <a:moveTo>
                  <a:pt x="0" y="0"/>
                </a:moveTo>
                <a:lnTo>
                  <a:pt x="829606" y="0"/>
                </a:lnTo>
                <a:lnTo>
                  <a:pt x="829606" y="829605"/>
                </a:lnTo>
                <a:lnTo>
                  <a:pt x="0" y="829605"/>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sp>
      <p:sp>
        <p:nvSpPr>
          <p:cNvPr name="Freeform 4" id="4"/>
          <p:cNvSpPr/>
          <p:nvPr/>
        </p:nvSpPr>
        <p:spPr>
          <a:xfrm flipH="true" flipV="false" rot="3052480">
            <a:off x="15596312" y="4689268"/>
            <a:ext cx="829605" cy="829605"/>
          </a:xfrm>
          <a:custGeom>
            <a:avLst/>
            <a:gdLst/>
            <a:ahLst/>
            <a:cxnLst/>
            <a:rect r="r" b="b" t="t" l="l"/>
            <a:pathLst>
              <a:path h="829605" w="829605">
                <a:moveTo>
                  <a:pt x="829606" y="0"/>
                </a:moveTo>
                <a:lnTo>
                  <a:pt x="0" y="0"/>
                </a:lnTo>
                <a:lnTo>
                  <a:pt x="0" y="829605"/>
                </a:lnTo>
                <a:lnTo>
                  <a:pt x="829606" y="829605"/>
                </a:lnTo>
                <a:lnTo>
                  <a:pt x="829606"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sp>
      <p:sp>
        <p:nvSpPr>
          <p:cNvPr name="Freeform 5" id="5"/>
          <p:cNvSpPr/>
          <p:nvPr/>
        </p:nvSpPr>
        <p:spPr>
          <a:xfrm flipH="false" flipV="false" rot="0">
            <a:off x="12311800" y="7222300"/>
            <a:ext cx="1003436" cy="786329"/>
          </a:xfrm>
          <a:custGeom>
            <a:avLst/>
            <a:gdLst/>
            <a:ahLst/>
            <a:cxnLst/>
            <a:rect r="r" b="b" t="t" l="l"/>
            <a:pathLst>
              <a:path h="786329" w="1003436">
                <a:moveTo>
                  <a:pt x="0" y="0"/>
                </a:moveTo>
                <a:lnTo>
                  <a:pt x="1003437" y="0"/>
                </a:lnTo>
                <a:lnTo>
                  <a:pt x="1003437" y="786329"/>
                </a:lnTo>
                <a:lnTo>
                  <a:pt x="0" y="786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57314">
            <a:off x="9579426" y="6854641"/>
            <a:ext cx="927580" cy="735318"/>
          </a:xfrm>
          <a:custGeom>
            <a:avLst/>
            <a:gdLst/>
            <a:ahLst/>
            <a:cxnLst/>
            <a:rect r="r" b="b" t="t" l="l"/>
            <a:pathLst>
              <a:path h="735318" w="927580">
                <a:moveTo>
                  <a:pt x="0" y="0"/>
                </a:moveTo>
                <a:lnTo>
                  <a:pt x="927580" y="0"/>
                </a:lnTo>
                <a:lnTo>
                  <a:pt x="927580" y="735318"/>
                </a:lnTo>
                <a:lnTo>
                  <a:pt x="0" y="7353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0387">
            <a:off x="15037418" y="6486192"/>
            <a:ext cx="780317" cy="895980"/>
          </a:xfrm>
          <a:custGeom>
            <a:avLst/>
            <a:gdLst/>
            <a:ahLst/>
            <a:cxnLst/>
            <a:rect r="r" b="b" t="t" l="l"/>
            <a:pathLst>
              <a:path h="895980" w="780317">
                <a:moveTo>
                  <a:pt x="0" y="0"/>
                </a:moveTo>
                <a:lnTo>
                  <a:pt x="780317" y="0"/>
                </a:lnTo>
                <a:lnTo>
                  <a:pt x="780317" y="895980"/>
                </a:lnTo>
                <a:lnTo>
                  <a:pt x="0" y="8959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134093" y="1263955"/>
            <a:ext cx="1368155" cy="2425089"/>
          </a:xfrm>
          <a:custGeom>
            <a:avLst/>
            <a:gdLst/>
            <a:ahLst/>
            <a:cxnLst/>
            <a:rect r="r" b="b" t="t" l="l"/>
            <a:pathLst>
              <a:path h="2425089" w="1368155">
                <a:moveTo>
                  <a:pt x="1368155" y="0"/>
                </a:moveTo>
                <a:lnTo>
                  <a:pt x="0" y="0"/>
                </a:lnTo>
                <a:lnTo>
                  <a:pt x="0" y="2425090"/>
                </a:lnTo>
                <a:lnTo>
                  <a:pt x="1368155" y="2425090"/>
                </a:lnTo>
                <a:lnTo>
                  <a:pt x="136815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4473802">
            <a:off x="7981273" y="7699738"/>
            <a:ext cx="1445832" cy="1600552"/>
          </a:xfrm>
          <a:custGeom>
            <a:avLst/>
            <a:gdLst/>
            <a:ahLst/>
            <a:cxnLst/>
            <a:rect r="r" b="b" t="t" l="l"/>
            <a:pathLst>
              <a:path h="1600552" w="1445832">
                <a:moveTo>
                  <a:pt x="1445833" y="0"/>
                </a:moveTo>
                <a:lnTo>
                  <a:pt x="0" y="0"/>
                </a:lnTo>
                <a:lnTo>
                  <a:pt x="0" y="1600552"/>
                </a:lnTo>
                <a:lnTo>
                  <a:pt x="1445833" y="1600552"/>
                </a:lnTo>
                <a:lnTo>
                  <a:pt x="14458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232745" y="1633414"/>
            <a:ext cx="6717274" cy="6606918"/>
          </a:xfrm>
          <a:prstGeom prst="rect">
            <a:avLst/>
          </a:prstGeom>
        </p:spPr>
        <p:txBody>
          <a:bodyPr anchor="t" rtlCol="false" tIns="0" lIns="0" bIns="0" rIns="0">
            <a:spAutoFit/>
          </a:bodyPr>
          <a:lstStyle/>
          <a:p>
            <a:pPr>
              <a:lnSpc>
                <a:spcPts val="4013"/>
              </a:lnSpc>
            </a:pPr>
            <a:r>
              <a:rPr lang="en-US" sz="3344">
                <a:solidFill>
                  <a:srgbClr val="FFFFFF"/>
                </a:solidFill>
                <a:latin typeface="Gaegu"/>
              </a:rPr>
              <a:t>Abaskohi et al. [2022] use the Cross Entropy Loss. To address the class imbalance in the iSarcasm dataset, a natural thought would be to use Weighted Cross Entropy Loss.One of the drawbacks of this approach is that by up-weighting the minority class, there is a risk that the number of false positives may increase. Squared Hinge Loss has been shown to perform well in classification tasks (Lee et al. [2015]).</a:t>
            </a:r>
          </a:p>
        </p:txBody>
      </p:sp>
      <p:sp>
        <p:nvSpPr>
          <p:cNvPr name="TextBox 11" id="11"/>
          <p:cNvSpPr txBox="true"/>
          <p:nvPr/>
        </p:nvSpPr>
        <p:spPr>
          <a:xfrm rot="0">
            <a:off x="8526972" y="1247407"/>
            <a:ext cx="8515943" cy="2228863"/>
          </a:xfrm>
          <a:prstGeom prst="rect">
            <a:avLst/>
          </a:prstGeom>
        </p:spPr>
        <p:txBody>
          <a:bodyPr anchor="t" rtlCol="false" tIns="0" lIns="0" bIns="0" rIns="0">
            <a:spAutoFit/>
          </a:bodyPr>
          <a:lstStyle/>
          <a:p>
            <a:pPr algn="ctr">
              <a:lnSpc>
                <a:spcPts val="7650"/>
              </a:lnSpc>
            </a:pPr>
            <a:r>
              <a:rPr lang="en-US" sz="8500">
                <a:solidFill>
                  <a:srgbClr val="FFFFFF"/>
                </a:solidFill>
                <a:latin typeface="Gaegu Bold"/>
              </a:rPr>
              <a:t>Different Loss functions!</a:t>
            </a:r>
          </a:p>
        </p:txBody>
      </p:sp>
      <p:sp>
        <p:nvSpPr>
          <p:cNvPr name="TextBox 12" id="12"/>
          <p:cNvSpPr txBox="true"/>
          <p:nvPr/>
        </p:nvSpPr>
        <p:spPr>
          <a:xfrm rot="0">
            <a:off x="9852316" y="3463608"/>
            <a:ext cx="5922404" cy="3220723"/>
          </a:xfrm>
          <a:prstGeom prst="rect">
            <a:avLst/>
          </a:prstGeom>
        </p:spPr>
        <p:txBody>
          <a:bodyPr anchor="t" rtlCol="false" tIns="0" lIns="0" bIns="0" rIns="0">
            <a:spAutoFit/>
          </a:bodyPr>
          <a:lstStyle/>
          <a:p>
            <a:pPr algn="ctr">
              <a:lnSpc>
                <a:spcPts val="2300"/>
              </a:lnSpc>
            </a:pPr>
          </a:p>
          <a:p>
            <a:pPr algn="ctr">
              <a:lnSpc>
                <a:spcPts val="2300"/>
              </a:lnSpc>
            </a:pPr>
            <a:r>
              <a:rPr lang="en-US" sz="2300">
                <a:solidFill>
                  <a:srgbClr val="FFFFFF"/>
                </a:solidFill>
                <a:latin typeface="Gaegu Bold"/>
              </a:rPr>
              <a:t>In machine learning, a loss function is a mathematical function that measures the difference between the predicted output of a model and the desired output. It is a crucial component of the training process, as it guides the model towards learning better parameters. Different loss functions are suitable for different types of tasks and datasets.</a:t>
            </a:r>
          </a:p>
        </p:txBody>
      </p:sp>
      <p:sp>
        <p:nvSpPr>
          <p:cNvPr name="Freeform 13" id="13"/>
          <p:cNvSpPr/>
          <p:nvPr/>
        </p:nvSpPr>
        <p:spPr>
          <a:xfrm flipH="false" flipV="false" rot="0">
            <a:off x="14506525" y="9675633"/>
            <a:ext cx="2536390" cy="765529"/>
          </a:xfrm>
          <a:custGeom>
            <a:avLst/>
            <a:gdLst/>
            <a:ahLst/>
            <a:cxnLst/>
            <a:rect r="r" b="b" t="t" l="l"/>
            <a:pathLst>
              <a:path h="765529" w="2536390">
                <a:moveTo>
                  <a:pt x="0" y="0"/>
                </a:moveTo>
                <a:lnTo>
                  <a:pt x="2536390" y="0"/>
                </a:lnTo>
                <a:lnTo>
                  <a:pt x="2536390" y="765529"/>
                </a:lnTo>
                <a:lnTo>
                  <a:pt x="0" y="7655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8578079" y="0"/>
            <a:ext cx="2660878" cy="895023"/>
          </a:xfrm>
          <a:custGeom>
            <a:avLst/>
            <a:gdLst/>
            <a:ahLst/>
            <a:cxnLst/>
            <a:rect r="r" b="b" t="t" l="l"/>
            <a:pathLst>
              <a:path h="895023" w="2660878">
                <a:moveTo>
                  <a:pt x="0" y="0"/>
                </a:moveTo>
                <a:lnTo>
                  <a:pt x="2660878" y="0"/>
                </a:lnTo>
                <a:lnTo>
                  <a:pt x="2660878" y="895023"/>
                </a:lnTo>
                <a:lnTo>
                  <a:pt x="0" y="8950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3304" y="3711928"/>
            <a:ext cx="8135336" cy="4620193"/>
          </a:xfrm>
          <a:custGeom>
            <a:avLst/>
            <a:gdLst/>
            <a:ahLst/>
            <a:cxnLst/>
            <a:rect r="r" b="b" t="t" l="l"/>
            <a:pathLst>
              <a:path h="4620193" w="8135336">
                <a:moveTo>
                  <a:pt x="0" y="0"/>
                </a:moveTo>
                <a:lnTo>
                  <a:pt x="8135336" y="0"/>
                </a:lnTo>
                <a:lnTo>
                  <a:pt x="8135336" y="4620193"/>
                </a:lnTo>
                <a:lnTo>
                  <a:pt x="0" y="4620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340441">
            <a:off x="6861521" y="6586712"/>
            <a:ext cx="1579849" cy="1585722"/>
            <a:chOff x="0" y="0"/>
            <a:chExt cx="1708150" cy="1714500"/>
          </a:xfrm>
        </p:grpSpPr>
        <p:sp>
          <p:nvSpPr>
            <p:cNvPr name="Freeform 4" id="4"/>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5" id="5"/>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6" id="6"/>
          <p:cNvGrpSpPr/>
          <p:nvPr/>
        </p:nvGrpSpPr>
        <p:grpSpPr>
          <a:xfrm rot="-381379">
            <a:off x="2472705" y="6317128"/>
            <a:ext cx="1579849" cy="1585722"/>
            <a:chOff x="0" y="0"/>
            <a:chExt cx="1708150" cy="1714500"/>
          </a:xfrm>
        </p:grpSpPr>
        <p:sp>
          <p:nvSpPr>
            <p:cNvPr name="Freeform 7" id="7"/>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8" id="8"/>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9" id="9"/>
          <p:cNvSpPr/>
          <p:nvPr/>
        </p:nvSpPr>
        <p:spPr>
          <a:xfrm rot="138720">
            <a:off x="7504283" y="6524472"/>
            <a:ext cx="435576" cy="149851"/>
          </a:xfrm>
          <a:prstGeom prst="rect">
            <a:avLst/>
          </a:prstGeom>
          <a:solidFill>
            <a:srgbClr val="000000"/>
          </a:solidFill>
        </p:spPr>
      </p:sp>
      <p:sp>
        <p:nvSpPr>
          <p:cNvPr name="AutoShape 10" id="10"/>
          <p:cNvSpPr/>
          <p:nvPr/>
        </p:nvSpPr>
        <p:spPr>
          <a:xfrm rot="-583099">
            <a:off x="2951304" y="6257302"/>
            <a:ext cx="435576" cy="149851"/>
          </a:xfrm>
          <a:prstGeom prst="rect">
            <a:avLst/>
          </a:prstGeom>
          <a:solidFill>
            <a:srgbClr val="000000"/>
          </a:solidFill>
        </p:spPr>
      </p:sp>
      <p:sp>
        <p:nvSpPr>
          <p:cNvPr name="Freeform 11" id="11"/>
          <p:cNvSpPr/>
          <p:nvPr/>
        </p:nvSpPr>
        <p:spPr>
          <a:xfrm flipH="false" flipV="false" rot="0">
            <a:off x="4609466" y="6254672"/>
            <a:ext cx="1809456" cy="3476937"/>
          </a:xfrm>
          <a:custGeom>
            <a:avLst/>
            <a:gdLst/>
            <a:ahLst/>
            <a:cxnLst/>
            <a:rect r="r" b="b" t="t" l="l"/>
            <a:pathLst>
              <a:path h="3476937" w="1809456">
                <a:moveTo>
                  <a:pt x="0" y="0"/>
                </a:moveTo>
                <a:lnTo>
                  <a:pt x="1809456" y="0"/>
                </a:lnTo>
                <a:lnTo>
                  <a:pt x="1809456" y="3476937"/>
                </a:lnTo>
                <a:lnTo>
                  <a:pt x="0" y="3476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020898" y="1889637"/>
            <a:ext cx="6760147" cy="1257313"/>
          </a:xfrm>
          <a:prstGeom prst="rect">
            <a:avLst/>
          </a:prstGeom>
        </p:spPr>
        <p:txBody>
          <a:bodyPr anchor="t" rtlCol="false" tIns="0" lIns="0" bIns="0" rIns="0">
            <a:spAutoFit/>
          </a:bodyPr>
          <a:lstStyle/>
          <a:p>
            <a:pPr algn="ctr">
              <a:lnSpc>
                <a:spcPts val="7650"/>
              </a:lnSpc>
            </a:pPr>
            <a:r>
              <a:rPr lang="en-US" sz="8500">
                <a:solidFill>
                  <a:srgbClr val="000000"/>
                </a:solidFill>
                <a:latin typeface="Gaegu Bold"/>
              </a:rPr>
              <a:t>Future Plan</a:t>
            </a:r>
          </a:p>
        </p:txBody>
      </p:sp>
      <p:sp>
        <p:nvSpPr>
          <p:cNvPr name="TextBox 13" id="13"/>
          <p:cNvSpPr txBox="true"/>
          <p:nvPr/>
        </p:nvSpPr>
        <p:spPr>
          <a:xfrm rot="0">
            <a:off x="2020898" y="4487920"/>
            <a:ext cx="6760147" cy="1209675"/>
          </a:xfrm>
          <a:prstGeom prst="rect">
            <a:avLst/>
          </a:prstGeom>
        </p:spPr>
        <p:txBody>
          <a:bodyPr anchor="t" rtlCol="false" tIns="0" lIns="0" bIns="0" rIns="0">
            <a:spAutoFit/>
          </a:bodyPr>
          <a:lstStyle/>
          <a:p>
            <a:pPr algn="ctr">
              <a:lnSpc>
                <a:spcPts val="4440"/>
              </a:lnSpc>
            </a:pPr>
            <a:r>
              <a:rPr lang="en-US" sz="3700">
                <a:solidFill>
                  <a:srgbClr val="000000"/>
                </a:solidFill>
                <a:latin typeface="Gaegu Bold"/>
              </a:rPr>
              <a:t>what can be done by finetuning </a:t>
            </a:r>
          </a:p>
          <a:p>
            <a:pPr algn="ctr">
              <a:lnSpc>
                <a:spcPts val="4440"/>
              </a:lnSpc>
            </a:pPr>
            <a:r>
              <a:rPr lang="en-US" sz="3700">
                <a:solidFill>
                  <a:srgbClr val="000000"/>
                </a:solidFill>
                <a:latin typeface="Gaegu Bold"/>
              </a:rPr>
              <a:t>of sarcasm detection?   </a:t>
            </a:r>
          </a:p>
        </p:txBody>
      </p:sp>
      <p:sp>
        <p:nvSpPr>
          <p:cNvPr name="Freeform 14" id="14"/>
          <p:cNvSpPr/>
          <p:nvPr/>
        </p:nvSpPr>
        <p:spPr>
          <a:xfrm flipH="false" flipV="false" rot="0">
            <a:off x="10637210" y="3146944"/>
            <a:ext cx="1081918" cy="1024872"/>
          </a:xfrm>
          <a:custGeom>
            <a:avLst/>
            <a:gdLst/>
            <a:ahLst/>
            <a:cxnLst/>
            <a:rect r="r" b="b" t="t" l="l"/>
            <a:pathLst>
              <a:path h="1024872" w="1081918">
                <a:moveTo>
                  <a:pt x="0" y="0"/>
                </a:moveTo>
                <a:lnTo>
                  <a:pt x="1081918" y="0"/>
                </a:lnTo>
                <a:lnTo>
                  <a:pt x="1081918" y="1024872"/>
                </a:lnTo>
                <a:lnTo>
                  <a:pt x="0" y="1024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637210" y="4389760"/>
            <a:ext cx="1081918" cy="1024872"/>
          </a:xfrm>
          <a:custGeom>
            <a:avLst/>
            <a:gdLst/>
            <a:ahLst/>
            <a:cxnLst/>
            <a:rect r="r" b="b" t="t" l="l"/>
            <a:pathLst>
              <a:path h="1024872" w="1081918">
                <a:moveTo>
                  <a:pt x="0" y="0"/>
                </a:moveTo>
                <a:lnTo>
                  <a:pt x="1081918" y="0"/>
                </a:lnTo>
                <a:lnTo>
                  <a:pt x="1081918" y="1024872"/>
                </a:lnTo>
                <a:lnTo>
                  <a:pt x="0" y="1024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637210" y="6869359"/>
            <a:ext cx="1081918" cy="1024872"/>
          </a:xfrm>
          <a:custGeom>
            <a:avLst/>
            <a:gdLst/>
            <a:ahLst/>
            <a:cxnLst/>
            <a:rect r="r" b="b" t="t" l="l"/>
            <a:pathLst>
              <a:path h="1024872" w="1081918">
                <a:moveTo>
                  <a:pt x="0" y="0"/>
                </a:moveTo>
                <a:lnTo>
                  <a:pt x="1081918" y="0"/>
                </a:lnTo>
                <a:lnTo>
                  <a:pt x="1081918" y="1024871"/>
                </a:lnTo>
                <a:lnTo>
                  <a:pt x="0" y="10248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637210" y="5620976"/>
            <a:ext cx="1081918" cy="1024872"/>
          </a:xfrm>
          <a:custGeom>
            <a:avLst/>
            <a:gdLst/>
            <a:ahLst/>
            <a:cxnLst/>
            <a:rect r="r" b="b" t="t" l="l"/>
            <a:pathLst>
              <a:path h="1024872" w="1081918">
                <a:moveTo>
                  <a:pt x="0" y="0"/>
                </a:moveTo>
                <a:lnTo>
                  <a:pt x="1081918" y="0"/>
                </a:lnTo>
                <a:lnTo>
                  <a:pt x="1081918" y="1024872"/>
                </a:lnTo>
                <a:lnTo>
                  <a:pt x="0" y="1024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0637210" y="8118779"/>
            <a:ext cx="1081918" cy="1024872"/>
          </a:xfrm>
          <a:custGeom>
            <a:avLst/>
            <a:gdLst/>
            <a:ahLst/>
            <a:cxnLst/>
            <a:rect r="r" b="b" t="t" l="l"/>
            <a:pathLst>
              <a:path h="1024872" w="1081918">
                <a:moveTo>
                  <a:pt x="0" y="0"/>
                </a:moveTo>
                <a:lnTo>
                  <a:pt x="1081918" y="0"/>
                </a:lnTo>
                <a:lnTo>
                  <a:pt x="1081918" y="1024872"/>
                </a:lnTo>
                <a:lnTo>
                  <a:pt x="0" y="1024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2018246" y="3225033"/>
            <a:ext cx="5249385" cy="885825"/>
          </a:xfrm>
          <a:prstGeom prst="rect">
            <a:avLst/>
          </a:prstGeom>
        </p:spPr>
        <p:txBody>
          <a:bodyPr anchor="t" rtlCol="false" tIns="0" lIns="0" bIns="0" rIns="0">
            <a:spAutoFit/>
          </a:bodyPr>
          <a:lstStyle/>
          <a:p>
            <a:pPr>
              <a:lnSpc>
                <a:spcPts val="3240"/>
              </a:lnSpc>
            </a:pPr>
            <a:r>
              <a:rPr lang="en-US" sz="2700">
                <a:solidFill>
                  <a:srgbClr val="000000"/>
                </a:solidFill>
                <a:latin typeface="Gaegu"/>
              </a:rPr>
              <a:t>Improve the detection of sarcasm in multimodal contexts</a:t>
            </a:r>
          </a:p>
        </p:txBody>
      </p:sp>
      <p:sp>
        <p:nvSpPr>
          <p:cNvPr name="TextBox 20" id="20"/>
          <p:cNvSpPr txBox="true"/>
          <p:nvPr/>
        </p:nvSpPr>
        <p:spPr>
          <a:xfrm rot="0">
            <a:off x="12018246" y="4425946"/>
            <a:ext cx="5249385" cy="885825"/>
          </a:xfrm>
          <a:prstGeom prst="rect">
            <a:avLst/>
          </a:prstGeom>
        </p:spPr>
        <p:txBody>
          <a:bodyPr anchor="t" rtlCol="false" tIns="0" lIns="0" bIns="0" rIns="0">
            <a:spAutoFit/>
          </a:bodyPr>
          <a:lstStyle/>
          <a:p>
            <a:pPr>
              <a:lnSpc>
                <a:spcPts val="3240"/>
              </a:lnSpc>
            </a:pPr>
            <a:r>
              <a:rPr lang="en-US" sz="2700">
                <a:solidFill>
                  <a:srgbClr val="000000"/>
                </a:solidFill>
                <a:latin typeface="Gaegu"/>
              </a:rPr>
              <a:t> Address the challenge of cross-cultural sarcasm detection</a:t>
            </a:r>
          </a:p>
        </p:txBody>
      </p:sp>
      <p:sp>
        <p:nvSpPr>
          <p:cNvPr name="TextBox 21" id="21"/>
          <p:cNvSpPr txBox="true"/>
          <p:nvPr/>
        </p:nvSpPr>
        <p:spPr>
          <a:xfrm rot="0">
            <a:off x="12018246" y="6905544"/>
            <a:ext cx="5249385" cy="885825"/>
          </a:xfrm>
          <a:prstGeom prst="rect">
            <a:avLst/>
          </a:prstGeom>
        </p:spPr>
        <p:txBody>
          <a:bodyPr anchor="t" rtlCol="false" tIns="0" lIns="0" bIns="0" rIns="0">
            <a:spAutoFit/>
          </a:bodyPr>
          <a:lstStyle/>
          <a:p>
            <a:pPr>
              <a:lnSpc>
                <a:spcPts val="3240"/>
              </a:lnSpc>
            </a:pPr>
            <a:r>
              <a:rPr lang="en-US" sz="2700">
                <a:solidFill>
                  <a:srgbClr val="000000"/>
                </a:solidFill>
                <a:latin typeface="Gaegu"/>
              </a:rPr>
              <a:t>Expand the scope of sarcasm detection applications</a:t>
            </a:r>
          </a:p>
        </p:txBody>
      </p:sp>
      <p:sp>
        <p:nvSpPr>
          <p:cNvPr name="TextBox 22" id="22"/>
          <p:cNvSpPr txBox="true"/>
          <p:nvPr/>
        </p:nvSpPr>
        <p:spPr>
          <a:xfrm rot="0">
            <a:off x="12018246" y="5657162"/>
            <a:ext cx="5249385" cy="885825"/>
          </a:xfrm>
          <a:prstGeom prst="rect">
            <a:avLst/>
          </a:prstGeom>
        </p:spPr>
        <p:txBody>
          <a:bodyPr anchor="t" rtlCol="false" tIns="0" lIns="0" bIns="0" rIns="0">
            <a:spAutoFit/>
          </a:bodyPr>
          <a:lstStyle/>
          <a:p>
            <a:pPr>
              <a:lnSpc>
                <a:spcPts val="3240"/>
              </a:lnSpc>
            </a:pPr>
            <a:r>
              <a:rPr lang="en-US" sz="2700">
                <a:solidFill>
                  <a:srgbClr val="000000"/>
                </a:solidFill>
                <a:latin typeface="Gaegu"/>
              </a:rPr>
              <a:t>Handle sarcasm in real-time applications</a:t>
            </a:r>
          </a:p>
        </p:txBody>
      </p:sp>
      <p:sp>
        <p:nvSpPr>
          <p:cNvPr name="TextBox 23" id="23"/>
          <p:cNvSpPr txBox="true"/>
          <p:nvPr/>
        </p:nvSpPr>
        <p:spPr>
          <a:xfrm rot="0">
            <a:off x="12018246" y="8154965"/>
            <a:ext cx="5249385" cy="885825"/>
          </a:xfrm>
          <a:prstGeom prst="rect">
            <a:avLst/>
          </a:prstGeom>
        </p:spPr>
        <p:txBody>
          <a:bodyPr anchor="t" rtlCol="false" tIns="0" lIns="0" bIns="0" rIns="0">
            <a:spAutoFit/>
          </a:bodyPr>
          <a:lstStyle/>
          <a:p>
            <a:pPr>
              <a:lnSpc>
                <a:spcPts val="3240"/>
              </a:lnSpc>
            </a:pPr>
            <a:r>
              <a:rPr lang="en-US" sz="2700">
                <a:solidFill>
                  <a:srgbClr val="000000"/>
                </a:solidFill>
                <a:latin typeface="Gaegu"/>
              </a:rPr>
              <a:t>Enhance the interpretability of sarcasm detection models</a:t>
            </a:r>
          </a:p>
        </p:txBody>
      </p:sp>
      <p:sp>
        <p:nvSpPr>
          <p:cNvPr name="TextBox 24" id="24"/>
          <p:cNvSpPr txBox="true"/>
          <p:nvPr/>
        </p:nvSpPr>
        <p:spPr>
          <a:xfrm rot="0">
            <a:off x="10846809" y="3499242"/>
            <a:ext cx="592279" cy="346037"/>
          </a:xfrm>
          <a:prstGeom prst="rect">
            <a:avLst/>
          </a:prstGeom>
        </p:spPr>
        <p:txBody>
          <a:bodyPr anchor="t" rtlCol="false" tIns="0" lIns="0" bIns="0" rIns="0">
            <a:spAutoFit/>
          </a:bodyPr>
          <a:lstStyle/>
          <a:p>
            <a:pPr algn="ctr">
              <a:lnSpc>
                <a:spcPts val="1999"/>
              </a:lnSpc>
            </a:pPr>
            <a:r>
              <a:rPr lang="en-US" sz="2499">
                <a:solidFill>
                  <a:srgbClr val="000000"/>
                </a:solidFill>
                <a:latin typeface="Gaegu"/>
              </a:rPr>
              <a:t>1</a:t>
            </a:r>
          </a:p>
        </p:txBody>
      </p:sp>
      <p:sp>
        <p:nvSpPr>
          <p:cNvPr name="TextBox 25" id="25"/>
          <p:cNvSpPr txBox="true"/>
          <p:nvPr/>
        </p:nvSpPr>
        <p:spPr>
          <a:xfrm rot="0">
            <a:off x="10846809" y="4742057"/>
            <a:ext cx="592279" cy="346037"/>
          </a:xfrm>
          <a:prstGeom prst="rect">
            <a:avLst/>
          </a:prstGeom>
        </p:spPr>
        <p:txBody>
          <a:bodyPr anchor="t" rtlCol="false" tIns="0" lIns="0" bIns="0" rIns="0">
            <a:spAutoFit/>
          </a:bodyPr>
          <a:lstStyle/>
          <a:p>
            <a:pPr algn="ctr">
              <a:lnSpc>
                <a:spcPts val="1999"/>
              </a:lnSpc>
            </a:pPr>
            <a:r>
              <a:rPr lang="en-US" sz="2499">
                <a:solidFill>
                  <a:srgbClr val="000000"/>
                </a:solidFill>
                <a:latin typeface="Gaegu"/>
              </a:rPr>
              <a:t>2</a:t>
            </a:r>
          </a:p>
        </p:txBody>
      </p:sp>
      <p:sp>
        <p:nvSpPr>
          <p:cNvPr name="TextBox 26" id="26"/>
          <p:cNvSpPr txBox="true"/>
          <p:nvPr/>
        </p:nvSpPr>
        <p:spPr>
          <a:xfrm rot="0">
            <a:off x="10846809" y="7221656"/>
            <a:ext cx="592279" cy="346037"/>
          </a:xfrm>
          <a:prstGeom prst="rect">
            <a:avLst/>
          </a:prstGeom>
        </p:spPr>
        <p:txBody>
          <a:bodyPr anchor="t" rtlCol="false" tIns="0" lIns="0" bIns="0" rIns="0">
            <a:spAutoFit/>
          </a:bodyPr>
          <a:lstStyle/>
          <a:p>
            <a:pPr algn="ctr">
              <a:lnSpc>
                <a:spcPts val="1999"/>
              </a:lnSpc>
            </a:pPr>
            <a:r>
              <a:rPr lang="en-US" sz="2499">
                <a:solidFill>
                  <a:srgbClr val="000000"/>
                </a:solidFill>
                <a:latin typeface="Gaegu"/>
              </a:rPr>
              <a:t>4</a:t>
            </a:r>
          </a:p>
        </p:txBody>
      </p:sp>
      <p:sp>
        <p:nvSpPr>
          <p:cNvPr name="TextBox 27" id="27"/>
          <p:cNvSpPr txBox="true"/>
          <p:nvPr/>
        </p:nvSpPr>
        <p:spPr>
          <a:xfrm rot="0">
            <a:off x="10846809" y="5973273"/>
            <a:ext cx="592279" cy="346037"/>
          </a:xfrm>
          <a:prstGeom prst="rect">
            <a:avLst/>
          </a:prstGeom>
        </p:spPr>
        <p:txBody>
          <a:bodyPr anchor="t" rtlCol="false" tIns="0" lIns="0" bIns="0" rIns="0">
            <a:spAutoFit/>
          </a:bodyPr>
          <a:lstStyle/>
          <a:p>
            <a:pPr algn="ctr">
              <a:lnSpc>
                <a:spcPts val="1999"/>
              </a:lnSpc>
            </a:pPr>
            <a:r>
              <a:rPr lang="en-US" sz="2499">
                <a:solidFill>
                  <a:srgbClr val="000000"/>
                </a:solidFill>
                <a:latin typeface="Gaegu"/>
              </a:rPr>
              <a:t>3</a:t>
            </a:r>
          </a:p>
        </p:txBody>
      </p:sp>
      <p:sp>
        <p:nvSpPr>
          <p:cNvPr name="TextBox 28" id="28"/>
          <p:cNvSpPr txBox="true"/>
          <p:nvPr/>
        </p:nvSpPr>
        <p:spPr>
          <a:xfrm rot="0">
            <a:off x="10846809" y="8471077"/>
            <a:ext cx="592279" cy="346037"/>
          </a:xfrm>
          <a:prstGeom prst="rect">
            <a:avLst/>
          </a:prstGeom>
        </p:spPr>
        <p:txBody>
          <a:bodyPr anchor="t" rtlCol="false" tIns="0" lIns="0" bIns="0" rIns="0">
            <a:spAutoFit/>
          </a:bodyPr>
          <a:lstStyle/>
          <a:p>
            <a:pPr algn="ctr">
              <a:lnSpc>
                <a:spcPts val="1999"/>
              </a:lnSpc>
            </a:pPr>
            <a:r>
              <a:rPr lang="en-US" sz="2499">
                <a:solidFill>
                  <a:srgbClr val="000000"/>
                </a:solidFill>
                <a:latin typeface="Gaegu"/>
              </a:rPr>
              <a:t>5</a:t>
            </a:r>
          </a:p>
        </p:txBody>
      </p:sp>
      <p:sp>
        <p:nvSpPr>
          <p:cNvPr name="TextBox 29" id="29"/>
          <p:cNvSpPr txBox="true"/>
          <p:nvPr/>
        </p:nvSpPr>
        <p:spPr>
          <a:xfrm rot="0">
            <a:off x="10637210" y="1561713"/>
            <a:ext cx="6881059" cy="904875"/>
          </a:xfrm>
          <a:prstGeom prst="rect">
            <a:avLst/>
          </a:prstGeom>
        </p:spPr>
        <p:txBody>
          <a:bodyPr anchor="t" rtlCol="false" tIns="0" lIns="0" bIns="0" rIns="0">
            <a:spAutoFit/>
          </a:bodyPr>
          <a:lstStyle/>
          <a:p>
            <a:pPr>
              <a:lnSpc>
                <a:spcPts val="3360"/>
              </a:lnSpc>
            </a:pPr>
            <a:r>
              <a:rPr lang="en-US" sz="2800">
                <a:solidFill>
                  <a:srgbClr val="000000"/>
                </a:solidFill>
                <a:latin typeface="Gaegu Bold"/>
              </a:rPr>
              <a:t>Future Plan for sarcasm detection using nlp</a:t>
            </a:r>
          </a:p>
          <a:p>
            <a:pPr>
              <a:lnSpc>
                <a:spcPts val="3360"/>
              </a:lnSpc>
            </a:pPr>
          </a:p>
        </p:txBody>
      </p:sp>
      <p:sp>
        <p:nvSpPr>
          <p:cNvPr name="TextBox 30" id="30"/>
          <p:cNvSpPr txBox="true"/>
          <p:nvPr/>
        </p:nvSpPr>
        <p:spPr>
          <a:xfrm rot="340441">
            <a:off x="6944932" y="6908111"/>
            <a:ext cx="1414463" cy="923925"/>
          </a:xfrm>
          <a:prstGeom prst="rect">
            <a:avLst/>
          </a:prstGeom>
        </p:spPr>
        <p:txBody>
          <a:bodyPr anchor="t" rtlCol="false" tIns="0" lIns="0" bIns="0" rIns="0">
            <a:spAutoFit/>
          </a:bodyPr>
          <a:lstStyle/>
          <a:p>
            <a:pPr algn="ctr" marL="0" indent="0" lvl="0">
              <a:lnSpc>
                <a:spcPts val="2399"/>
              </a:lnSpc>
            </a:pPr>
            <a:r>
              <a:rPr lang="en-US" sz="1999">
                <a:solidFill>
                  <a:srgbClr val="000000"/>
                </a:solidFill>
                <a:latin typeface="Gaegu Bold"/>
              </a:rPr>
              <a:t>Sensitive Evaluation Matrices</a:t>
            </a:r>
          </a:p>
        </p:txBody>
      </p:sp>
      <p:sp>
        <p:nvSpPr>
          <p:cNvPr name="TextBox 31" id="31"/>
          <p:cNvSpPr txBox="true"/>
          <p:nvPr/>
        </p:nvSpPr>
        <p:spPr>
          <a:xfrm rot="-381379">
            <a:off x="2554461" y="6638547"/>
            <a:ext cx="1414463" cy="923925"/>
          </a:xfrm>
          <a:prstGeom prst="rect">
            <a:avLst/>
          </a:prstGeom>
        </p:spPr>
        <p:txBody>
          <a:bodyPr anchor="t" rtlCol="false" tIns="0" lIns="0" bIns="0" rIns="0">
            <a:spAutoFit/>
          </a:bodyPr>
          <a:lstStyle/>
          <a:p>
            <a:pPr algn="ctr" marL="0" indent="0" lvl="0">
              <a:lnSpc>
                <a:spcPts val="2399"/>
              </a:lnSpc>
            </a:pPr>
            <a:r>
              <a:rPr lang="en-US" sz="1999">
                <a:solidFill>
                  <a:srgbClr val="000000"/>
                </a:solidFill>
                <a:latin typeface="Gaegu Bold"/>
              </a:rPr>
              <a:t>Tailored training Algorithms</a:t>
            </a:r>
          </a:p>
        </p:txBody>
      </p:sp>
      <p:sp>
        <p:nvSpPr>
          <p:cNvPr name="Freeform 32" id="32"/>
          <p:cNvSpPr/>
          <p:nvPr/>
        </p:nvSpPr>
        <p:spPr>
          <a:xfrm flipH="false" flipV="false" rot="399792">
            <a:off x="8490137" y="-202763"/>
            <a:ext cx="1495704" cy="1613344"/>
          </a:xfrm>
          <a:custGeom>
            <a:avLst/>
            <a:gdLst/>
            <a:ahLst/>
            <a:cxnLst/>
            <a:rect r="r" b="b" t="t" l="l"/>
            <a:pathLst>
              <a:path h="1613344" w="1495704">
                <a:moveTo>
                  <a:pt x="0" y="0"/>
                </a:moveTo>
                <a:lnTo>
                  <a:pt x="1495704" y="0"/>
                </a:lnTo>
                <a:lnTo>
                  <a:pt x="1495704" y="1613343"/>
                </a:lnTo>
                <a:lnTo>
                  <a:pt x="0" y="16133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599571">
            <a:off x="533651" y="2363021"/>
            <a:ext cx="990098" cy="1674584"/>
          </a:xfrm>
          <a:custGeom>
            <a:avLst/>
            <a:gdLst/>
            <a:ahLst/>
            <a:cxnLst/>
            <a:rect r="r" b="b" t="t" l="l"/>
            <a:pathLst>
              <a:path h="1674584" w="990098">
                <a:moveTo>
                  <a:pt x="0" y="0"/>
                </a:moveTo>
                <a:lnTo>
                  <a:pt x="990098" y="0"/>
                </a:lnTo>
                <a:lnTo>
                  <a:pt x="990098" y="1674584"/>
                </a:lnTo>
                <a:lnTo>
                  <a:pt x="0" y="16745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0">
            <a:off x="7954292" y="9270431"/>
            <a:ext cx="1946340" cy="1217347"/>
          </a:xfrm>
          <a:custGeom>
            <a:avLst/>
            <a:gdLst/>
            <a:ahLst/>
            <a:cxnLst/>
            <a:rect r="r" b="b" t="t" l="l"/>
            <a:pathLst>
              <a:path h="1217347" w="1946340">
                <a:moveTo>
                  <a:pt x="0" y="0"/>
                </a:moveTo>
                <a:lnTo>
                  <a:pt x="1946340" y="0"/>
                </a:lnTo>
                <a:lnTo>
                  <a:pt x="1946340" y="1217347"/>
                </a:lnTo>
                <a:lnTo>
                  <a:pt x="0" y="12173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7193238">
            <a:off x="10183401" y="519662"/>
            <a:ext cx="497113" cy="1559570"/>
          </a:xfrm>
          <a:custGeom>
            <a:avLst/>
            <a:gdLst/>
            <a:ahLst/>
            <a:cxnLst/>
            <a:rect r="r" b="b" t="t" l="l"/>
            <a:pathLst>
              <a:path h="1559570" w="497113">
                <a:moveTo>
                  <a:pt x="497113" y="1559570"/>
                </a:moveTo>
                <a:lnTo>
                  <a:pt x="0" y="1559570"/>
                </a:lnTo>
                <a:lnTo>
                  <a:pt x="0" y="0"/>
                </a:lnTo>
                <a:lnTo>
                  <a:pt x="497113" y="0"/>
                </a:lnTo>
                <a:lnTo>
                  <a:pt x="497113" y="15595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33754" y="2636936"/>
            <a:ext cx="2196275" cy="2127641"/>
          </a:xfrm>
          <a:custGeom>
            <a:avLst/>
            <a:gdLst/>
            <a:ahLst/>
            <a:cxnLst/>
            <a:rect r="r" b="b" t="t" l="l"/>
            <a:pathLst>
              <a:path h="2127641" w="2196275">
                <a:moveTo>
                  <a:pt x="0" y="0"/>
                </a:moveTo>
                <a:lnTo>
                  <a:pt x="2196275" y="0"/>
                </a:lnTo>
                <a:lnTo>
                  <a:pt x="2196275" y="2127641"/>
                </a:lnTo>
                <a:lnTo>
                  <a:pt x="0" y="2127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6081" y="680524"/>
            <a:ext cx="1712133" cy="2115921"/>
          </a:xfrm>
          <a:custGeom>
            <a:avLst/>
            <a:gdLst/>
            <a:ahLst/>
            <a:cxnLst/>
            <a:rect r="r" b="b" t="t" l="l"/>
            <a:pathLst>
              <a:path h="2115921" w="1712133">
                <a:moveTo>
                  <a:pt x="0" y="0"/>
                </a:moveTo>
                <a:lnTo>
                  <a:pt x="1712133" y="0"/>
                </a:lnTo>
                <a:lnTo>
                  <a:pt x="1712133" y="2115921"/>
                </a:lnTo>
                <a:lnTo>
                  <a:pt x="0" y="2115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83949" y="1680993"/>
            <a:ext cx="5952033" cy="1257313"/>
          </a:xfrm>
          <a:prstGeom prst="rect">
            <a:avLst/>
          </a:prstGeom>
        </p:spPr>
        <p:txBody>
          <a:bodyPr anchor="t" rtlCol="false" tIns="0" lIns="0" bIns="0" rIns="0">
            <a:spAutoFit/>
          </a:bodyPr>
          <a:lstStyle/>
          <a:p>
            <a:pPr>
              <a:lnSpc>
                <a:spcPts val="7650"/>
              </a:lnSpc>
            </a:pPr>
            <a:r>
              <a:rPr lang="en-US" sz="8500">
                <a:solidFill>
                  <a:srgbClr val="FFFFFF"/>
                </a:solidFill>
                <a:latin typeface="Gaegu Bold"/>
              </a:rPr>
              <a:t>Conclusion</a:t>
            </a:r>
          </a:p>
        </p:txBody>
      </p:sp>
      <p:sp>
        <p:nvSpPr>
          <p:cNvPr name="Freeform 6" id="6"/>
          <p:cNvSpPr/>
          <p:nvPr/>
        </p:nvSpPr>
        <p:spPr>
          <a:xfrm flipH="false" flipV="false" rot="-269957">
            <a:off x="8089517" y="8387566"/>
            <a:ext cx="2787398" cy="1599269"/>
          </a:xfrm>
          <a:custGeom>
            <a:avLst/>
            <a:gdLst/>
            <a:ahLst/>
            <a:cxnLst/>
            <a:rect r="r" b="b" t="t" l="l"/>
            <a:pathLst>
              <a:path h="1599269" w="2787398">
                <a:moveTo>
                  <a:pt x="0" y="0"/>
                </a:moveTo>
                <a:lnTo>
                  <a:pt x="2787398" y="0"/>
                </a:lnTo>
                <a:lnTo>
                  <a:pt x="2787398" y="1599269"/>
                </a:lnTo>
                <a:lnTo>
                  <a:pt x="0" y="1599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1590" y="961383"/>
            <a:ext cx="1085460" cy="1363021"/>
          </a:xfrm>
          <a:custGeom>
            <a:avLst/>
            <a:gdLst/>
            <a:ahLst/>
            <a:cxnLst/>
            <a:rect r="r" b="b" t="t" l="l"/>
            <a:pathLst>
              <a:path h="1363021" w="1085460">
                <a:moveTo>
                  <a:pt x="0" y="0"/>
                </a:moveTo>
                <a:lnTo>
                  <a:pt x="1085460" y="0"/>
                </a:lnTo>
                <a:lnTo>
                  <a:pt x="1085460" y="1363021"/>
                </a:lnTo>
                <a:lnTo>
                  <a:pt x="0" y="13630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983001" y="1894701"/>
            <a:ext cx="2497780" cy="910862"/>
          </a:xfrm>
          <a:custGeom>
            <a:avLst/>
            <a:gdLst/>
            <a:ahLst/>
            <a:cxnLst/>
            <a:rect r="r" b="b" t="t" l="l"/>
            <a:pathLst>
              <a:path h="910862" w="2497780">
                <a:moveTo>
                  <a:pt x="0" y="0"/>
                </a:moveTo>
                <a:lnTo>
                  <a:pt x="2497780" y="0"/>
                </a:lnTo>
                <a:lnTo>
                  <a:pt x="2497780" y="910862"/>
                </a:lnTo>
                <a:lnTo>
                  <a:pt x="0" y="910862"/>
                </a:lnTo>
                <a:lnTo>
                  <a:pt x="0" y="0"/>
                </a:lnTo>
                <a:close/>
              </a:path>
            </a:pathLst>
          </a:custGeom>
          <a:blipFill>
            <a:blip r:embed="rId12">
              <a:extLst>
                <a:ext uri="{96DAC541-7B7A-43D3-8B79-37D633B846F1}">
                  <asvg:svgBlip xmlns:asvg="http://schemas.microsoft.com/office/drawing/2016/SVG/main" r:embed="rId13"/>
                </a:ext>
              </a:extLst>
            </a:blip>
            <a:stretch>
              <a:fillRect l="0" t="0" r="0" b="-147796"/>
            </a:stretch>
          </a:blipFill>
        </p:spPr>
      </p:sp>
      <p:sp>
        <p:nvSpPr>
          <p:cNvPr name="Freeform 9" id="9"/>
          <p:cNvSpPr/>
          <p:nvPr/>
        </p:nvSpPr>
        <p:spPr>
          <a:xfrm flipH="false" flipV="false" rot="0">
            <a:off x="13147913" y="5024575"/>
            <a:ext cx="1368689" cy="1574714"/>
          </a:xfrm>
          <a:custGeom>
            <a:avLst/>
            <a:gdLst/>
            <a:ahLst/>
            <a:cxnLst/>
            <a:rect r="r" b="b" t="t" l="l"/>
            <a:pathLst>
              <a:path h="1574714" w="1368689">
                <a:moveTo>
                  <a:pt x="0" y="0"/>
                </a:moveTo>
                <a:lnTo>
                  <a:pt x="1368689" y="0"/>
                </a:lnTo>
                <a:lnTo>
                  <a:pt x="1368689" y="1574714"/>
                </a:lnTo>
                <a:lnTo>
                  <a:pt x="0" y="15747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883949" y="3048984"/>
            <a:ext cx="5952033" cy="4202433"/>
          </a:xfrm>
          <a:prstGeom prst="rect">
            <a:avLst/>
          </a:prstGeom>
        </p:spPr>
        <p:txBody>
          <a:bodyPr anchor="t" rtlCol="false" tIns="0" lIns="0" bIns="0" rIns="0">
            <a:spAutoFit/>
          </a:bodyPr>
          <a:lstStyle/>
          <a:p>
            <a:pPr>
              <a:lnSpc>
                <a:spcPts val="2700"/>
              </a:lnSpc>
            </a:pPr>
            <a:r>
              <a:rPr lang="en-US" sz="2700">
                <a:solidFill>
                  <a:srgbClr val="FFFFFF"/>
                </a:solidFill>
                <a:latin typeface="Gaegu"/>
              </a:rPr>
              <a:t>In this work, by applying dataset pruning it, we hope to achieve performance comparable to models trained on much larger training data. By ordering misclassified samples by classification confidence (logit scores), we arrive at a difficulty ordering of the data, which makes it possible to apply curriculum learning (Bengio et al. [2009]) to our task, which could give further performance improvements and is left as future work.</a:t>
            </a:r>
          </a:p>
        </p:txBody>
      </p:sp>
      <p:sp>
        <p:nvSpPr>
          <p:cNvPr name="Freeform 11" id="11"/>
          <p:cNvSpPr/>
          <p:nvPr/>
        </p:nvSpPr>
        <p:spPr>
          <a:xfrm flipH="true" flipV="true" rot="7193238">
            <a:off x="12899356" y="3525035"/>
            <a:ext cx="497113" cy="1559570"/>
          </a:xfrm>
          <a:custGeom>
            <a:avLst/>
            <a:gdLst/>
            <a:ahLst/>
            <a:cxnLst/>
            <a:rect r="r" b="b" t="t" l="l"/>
            <a:pathLst>
              <a:path h="1559570" w="497113">
                <a:moveTo>
                  <a:pt x="497113" y="1559570"/>
                </a:moveTo>
                <a:lnTo>
                  <a:pt x="0" y="1559570"/>
                </a:lnTo>
                <a:lnTo>
                  <a:pt x="0" y="0"/>
                </a:lnTo>
                <a:lnTo>
                  <a:pt x="497113" y="0"/>
                </a:lnTo>
                <a:lnTo>
                  <a:pt x="497113" y="155957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7193238">
            <a:off x="9419043" y="470339"/>
            <a:ext cx="497113" cy="1559570"/>
          </a:xfrm>
          <a:custGeom>
            <a:avLst/>
            <a:gdLst/>
            <a:ahLst/>
            <a:cxnLst/>
            <a:rect r="r" b="b" t="t" l="l"/>
            <a:pathLst>
              <a:path h="1559570" w="497113">
                <a:moveTo>
                  <a:pt x="497113" y="1559570"/>
                </a:moveTo>
                <a:lnTo>
                  <a:pt x="0" y="1559570"/>
                </a:lnTo>
                <a:lnTo>
                  <a:pt x="0" y="0"/>
                </a:lnTo>
                <a:lnTo>
                  <a:pt x="497113" y="0"/>
                </a:lnTo>
                <a:lnTo>
                  <a:pt x="497113" y="15595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23374" y="8123380"/>
            <a:ext cx="2196275" cy="2127641"/>
          </a:xfrm>
          <a:custGeom>
            <a:avLst/>
            <a:gdLst/>
            <a:ahLst/>
            <a:cxnLst/>
            <a:rect r="r" b="b" t="t" l="l"/>
            <a:pathLst>
              <a:path h="2127641" w="2196275">
                <a:moveTo>
                  <a:pt x="0" y="0"/>
                </a:moveTo>
                <a:lnTo>
                  <a:pt x="2196274" y="0"/>
                </a:lnTo>
                <a:lnTo>
                  <a:pt x="2196274" y="2127641"/>
                </a:lnTo>
                <a:lnTo>
                  <a:pt x="0" y="2127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79308" y="478162"/>
            <a:ext cx="1712133" cy="2115921"/>
          </a:xfrm>
          <a:custGeom>
            <a:avLst/>
            <a:gdLst/>
            <a:ahLst/>
            <a:cxnLst/>
            <a:rect r="r" b="b" t="t" l="l"/>
            <a:pathLst>
              <a:path h="2115921" w="1712133">
                <a:moveTo>
                  <a:pt x="0" y="0"/>
                </a:moveTo>
                <a:lnTo>
                  <a:pt x="1712133" y="0"/>
                </a:lnTo>
                <a:lnTo>
                  <a:pt x="1712133" y="2115921"/>
                </a:lnTo>
                <a:lnTo>
                  <a:pt x="0" y="2115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974011" y="2011988"/>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935911" y="3635014"/>
            <a:ext cx="1170388" cy="1108677"/>
          </a:xfrm>
          <a:custGeom>
            <a:avLst/>
            <a:gdLst/>
            <a:ahLst/>
            <a:cxnLst/>
            <a:rect r="r" b="b" t="t" l="l"/>
            <a:pathLst>
              <a:path h="1108677" w="1170388">
                <a:moveTo>
                  <a:pt x="0" y="0"/>
                </a:moveTo>
                <a:lnTo>
                  <a:pt x="1170388" y="0"/>
                </a:lnTo>
                <a:lnTo>
                  <a:pt x="1170388" y="1108677"/>
                </a:lnTo>
                <a:lnTo>
                  <a:pt x="0" y="1108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1453110" y="2261526"/>
            <a:ext cx="5806190" cy="533400"/>
          </a:xfrm>
          <a:prstGeom prst="rect">
            <a:avLst/>
          </a:prstGeom>
        </p:spPr>
        <p:txBody>
          <a:bodyPr anchor="t" rtlCol="false" tIns="0" lIns="0" bIns="0" rIns="0">
            <a:spAutoFit/>
          </a:bodyPr>
          <a:lstStyle/>
          <a:p>
            <a:pPr>
              <a:lnSpc>
                <a:spcPts val="3600"/>
              </a:lnSpc>
            </a:pPr>
            <a:r>
              <a:rPr lang="en-US" sz="3000">
                <a:solidFill>
                  <a:srgbClr val="FFFFFF"/>
                </a:solidFill>
                <a:latin typeface="Gaegu"/>
              </a:rPr>
              <a:t>A captivating area of NLP research</a:t>
            </a:r>
          </a:p>
        </p:txBody>
      </p:sp>
      <p:sp>
        <p:nvSpPr>
          <p:cNvPr name="TextBox 8" id="8"/>
          <p:cNvSpPr txBox="true"/>
          <p:nvPr/>
        </p:nvSpPr>
        <p:spPr>
          <a:xfrm rot="0">
            <a:off x="11252852" y="3787363"/>
            <a:ext cx="6006448" cy="533400"/>
          </a:xfrm>
          <a:prstGeom prst="rect">
            <a:avLst/>
          </a:prstGeom>
        </p:spPr>
        <p:txBody>
          <a:bodyPr anchor="t" rtlCol="false" tIns="0" lIns="0" bIns="0" rIns="0">
            <a:spAutoFit/>
          </a:bodyPr>
          <a:lstStyle/>
          <a:p>
            <a:pPr>
              <a:lnSpc>
                <a:spcPts val="3600"/>
              </a:lnSpc>
            </a:pPr>
            <a:r>
              <a:rPr lang="en-US" sz="3000">
                <a:solidFill>
                  <a:srgbClr val="FFFFFF"/>
                </a:solidFill>
                <a:latin typeface="Gaegu"/>
              </a:rPr>
              <a:t>Deciphering ironic intent in texts</a:t>
            </a:r>
          </a:p>
        </p:txBody>
      </p:sp>
      <p:sp>
        <p:nvSpPr>
          <p:cNvPr name="TextBox 9" id="9"/>
          <p:cNvSpPr txBox="true"/>
          <p:nvPr/>
        </p:nvSpPr>
        <p:spPr>
          <a:xfrm rot="0">
            <a:off x="10238850" y="2403580"/>
            <a:ext cx="640711" cy="419106"/>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1</a:t>
            </a:r>
          </a:p>
        </p:txBody>
      </p:sp>
      <p:sp>
        <p:nvSpPr>
          <p:cNvPr name="TextBox 10" id="10"/>
          <p:cNvSpPr txBox="true"/>
          <p:nvPr/>
        </p:nvSpPr>
        <p:spPr>
          <a:xfrm rot="0">
            <a:off x="10200750" y="3998856"/>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2</a:t>
            </a:r>
          </a:p>
        </p:txBody>
      </p:sp>
      <p:sp>
        <p:nvSpPr>
          <p:cNvPr name="TextBox 11" id="11"/>
          <p:cNvSpPr txBox="true"/>
          <p:nvPr/>
        </p:nvSpPr>
        <p:spPr>
          <a:xfrm rot="0">
            <a:off x="1995918" y="2814672"/>
            <a:ext cx="5952033" cy="1257313"/>
          </a:xfrm>
          <a:prstGeom prst="rect">
            <a:avLst/>
          </a:prstGeom>
        </p:spPr>
        <p:txBody>
          <a:bodyPr anchor="t" rtlCol="false" tIns="0" lIns="0" bIns="0" rIns="0">
            <a:spAutoFit/>
          </a:bodyPr>
          <a:lstStyle/>
          <a:p>
            <a:pPr>
              <a:lnSpc>
                <a:spcPts val="7650"/>
              </a:lnSpc>
            </a:pPr>
            <a:r>
              <a:rPr lang="en-US" sz="8500">
                <a:solidFill>
                  <a:srgbClr val="FFFFFF"/>
                </a:solidFill>
                <a:latin typeface="Gaegu Bold"/>
              </a:rPr>
              <a:t>Introduction</a:t>
            </a:r>
          </a:p>
        </p:txBody>
      </p:sp>
      <p:sp>
        <p:nvSpPr>
          <p:cNvPr name="TextBox 12" id="12"/>
          <p:cNvSpPr txBox="true"/>
          <p:nvPr/>
        </p:nvSpPr>
        <p:spPr>
          <a:xfrm rot="0">
            <a:off x="1995918" y="4861173"/>
            <a:ext cx="5952033" cy="1860553"/>
          </a:xfrm>
          <a:prstGeom prst="rect">
            <a:avLst/>
          </a:prstGeom>
        </p:spPr>
        <p:txBody>
          <a:bodyPr anchor="t" rtlCol="false" tIns="0" lIns="0" bIns="0" rIns="0">
            <a:spAutoFit/>
          </a:bodyPr>
          <a:lstStyle/>
          <a:p>
            <a:pPr>
              <a:lnSpc>
                <a:spcPts val="3500"/>
              </a:lnSpc>
            </a:pPr>
            <a:r>
              <a:rPr lang="en-US" sz="3500">
                <a:solidFill>
                  <a:srgbClr val="FFFFFF"/>
                </a:solidFill>
                <a:latin typeface="Gaegu"/>
              </a:rPr>
              <a:t> Exploring data pruning and loss function optimization for enhanced sarcasm detection performance</a:t>
            </a:r>
          </a:p>
        </p:txBody>
      </p:sp>
      <p:grpSp>
        <p:nvGrpSpPr>
          <p:cNvPr name="Group 13" id="13"/>
          <p:cNvGrpSpPr/>
          <p:nvPr/>
        </p:nvGrpSpPr>
        <p:grpSpPr>
          <a:xfrm rot="340441">
            <a:off x="603893" y="743262"/>
            <a:ext cx="1579849" cy="1585722"/>
            <a:chOff x="0" y="0"/>
            <a:chExt cx="1708150" cy="1714500"/>
          </a:xfrm>
        </p:grpSpPr>
        <p:sp>
          <p:nvSpPr>
            <p:cNvPr name="Freeform 14" id="14"/>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000000"/>
            </a:solidFill>
          </p:spPr>
        </p:sp>
        <p:sp>
          <p:nvSpPr>
            <p:cNvPr name="Freeform 15" id="15"/>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FFFFFF"/>
            </a:solidFill>
          </p:spPr>
        </p:sp>
      </p:grpSp>
      <p:grpSp>
        <p:nvGrpSpPr>
          <p:cNvPr name="Group 16" id="16"/>
          <p:cNvGrpSpPr/>
          <p:nvPr/>
        </p:nvGrpSpPr>
        <p:grpSpPr>
          <a:xfrm rot="-318951">
            <a:off x="2065976" y="547935"/>
            <a:ext cx="1579849" cy="1585722"/>
            <a:chOff x="0" y="0"/>
            <a:chExt cx="1708150" cy="1714500"/>
          </a:xfrm>
        </p:grpSpPr>
        <p:sp>
          <p:nvSpPr>
            <p:cNvPr name="Freeform 17" id="17"/>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000000"/>
            </a:solidFill>
          </p:spPr>
        </p:sp>
        <p:sp>
          <p:nvSpPr>
            <p:cNvPr name="Freeform 18" id="18"/>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FFFFFF"/>
            </a:solidFill>
          </p:spPr>
        </p:sp>
      </p:grpSp>
      <p:sp>
        <p:nvSpPr>
          <p:cNvPr name="AutoShape 19" id="19"/>
          <p:cNvSpPr/>
          <p:nvPr/>
        </p:nvSpPr>
        <p:spPr>
          <a:xfrm rot="138720">
            <a:off x="1176029" y="953775"/>
            <a:ext cx="435576" cy="149851"/>
          </a:xfrm>
          <a:prstGeom prst="rect">
            <a:avLst/>
          </a:prstGeom>
          <a:solidFill>
            <a:srgbClr val="FFFFFF"/>
          </a:solidFill>
        </p:spPr>
      </p:sp>
      <p:sp>
        <p:nvSpPr>
          <p:cNvPr name="AutoShape 20" id="20"/>
          <p:cNvSpPr/>
          <p:nvPr/>
        </p:nvSpPr>
        <p:spPr>
          <a:xfrm rot="-520672">
            <a:off x="2518644" y="750206"/>
            <a:ext cx="435576" cy="149851"/>
          </a:xfrm>
          <a:prstGeom prst="rect">
            <a:avLst/>
          </a:prstGeom>
          <a:solidFill>
            <a:srgbClr val="FFFFFF"/>
          </a:solidFill>
        </p:spPr>
      </p:sp>
      <p:sp>
        <p:nvSpPr>
          <p:cNvPr name="TextBox 21" id="21"/>
          <p:cNvSpPr txBox="true"/>
          <p:nvPr/>
        </p:nvSpPr>
        <p:spPr>
          <a:xfrm rot="340441">
            <a:off x="688246" y="1166033"/>
            <a:ext cx="1414463" cy="923925"/>
          </a:xfrm>
          <a:prstGeom prst="rect">
            <a:avLst/>
          </a:prstGeom>
        </p:spPr>
        <p:txBody>
          <a:bodyPr anchor="t" rtlCol="false" tIns="0" lIns="0" bIns="0" rIns="0">
            <a:spAutoFit/>
          </a:bodyPr>
          <a:lstStyle/>
          <a:p>
            <a:pPr algn="ctr">
              <a:lnSpc>
                <a:spcPts val="2399"/>
              </a:lnSpc>
            </a:pPr>
            <a:r>
              <a:rPr lang="en-US" sz="1999">
                <a:solidFill>
                  <a:srgbClr val="FFFFFF"/>
                </a:solidFill>
                <a:latin typeface="Gaegu Bold"/>
              </a:rPr>
              <a:t>By Siam Sadman</a:t>
            </a:r>
          </a:p>
          <a:p>
            <a:pPr algn="ctr" marL="0" indent="0" lvl="0">
              <a:lnSpc>
                <a:spcPts val="2399"/>
              </a:lnSpc>
            </a:pPr>
            <a:r>
              <a:rPr lang="en-US" sz="1999">
                <a:solidFill>
                  <a:srgbClr val="FFFFFF"/>
                </a:solidFill>
                <a:latin typeface="Gaegu Bold"/>
              </a:rPr>
              <a:t>Azad</a:t>
            </a:r>
          </a:p>
        </p:txBody>
      </p:sp>
      <p:sp>
        <p:nvSpPr>
          <p:cNvPr name="TextBox 22" id="22"/>
          <p:cNvSpPr txBox="true"/>
          <p:nvPr/>
        </p:nvSpPr>
        <p:spPr>
          <a:xfrm rot="-318951">
            <a:off x="2151285" y="1191752"/>
            <a:ext cx="1414463" cy="390525"/>
          </a:xfrm>
          <a:prstGeom prst="rect">
            <a:avLst/>
          </a:prstGeom>
        </p:spPr>
        <p:txBody>
          <a:bodyPr anchor="t" rtlCol="false" tIns="0" lIns="0" bIns="0" rIns="0">
            <a:spAutoFit/>
          </a:bodyPr>
          <a:lstStyle/>
          <a:p>
            <a:pPr algn="ctr" marL="0" indent="0" lvl="0">
              <a:lnSpc>
                <a:spcPts val="2639"/>
              </a:lnSpc>
            </a:pPr>
            <a:r>
              <a:rPr lang="en-US" sz="2199">
                <a:solidFill>
                  <a:srgbClr val="FFFFFF"/>
                </a:solidFill>
                <a:latin typeface="Gaegu Bold"/>
              </a:rPr>
              <a:t>20141002</a:t>
            </a:r>
          </a:p>
        </p:txBody>
      </p:sp>
      <p:sp>
        <p:nvSpPr>
          <p:cNvPr name="Freeform 23" id="23"/>
          <p:cNvSpPr/>
          <p:nvPr/>
        </p:nvSpPr>
        <p:spPr>
          <a:xfrm flipH="false" flipV="false" rot="-269957">
            <a:off x="14233775" y="9044680"/>
            <a:ext cx="2787398" cy="1599269"/>
          </a:xfrm>
          <a:custGeom>
            <a:avLst/>
            <a:gdLst/>
            <a:ahLst/>
            <a:cxnLst/>
            <a:rect r="r" b="b" t="t" l="l"/>
            <a:pathLst>
              <a:path h="1599269" w="2787398">
                <a:moveTo>
                  <a:pt x="0" y="0"/>
                </a:moveTo>
                <a:lnTo>
                  <a:pt x="2787397" y="0"/>
                </a:lnTo>
                <a:lnTo>
                  <a:pt x="2787397" y="1599269"/>
                </a:lnTo>
                <a:lnTo>
                  <a:pt x="0" y="15992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5521511" y="250548"/>
            <a:ext cx="1085460" cy="1363021"/>
          </a:xfrm>
          <a:custGeom>
            <a:avLst/>
            <a:gdLst/>
            <a:ahLst/>
            <a:cxnLst/>
            <a:rect r="r" b="b" t="t" l="l"/>
            <a:pathLst>
              <a:path h="1363021" w="1085460">
                <a:moveTo>
                  <a:pt x="0" y="0"/>
                </a:moveTo>
                <a:lnTo>
                  <a:pt x="1085460" y="0"/>
                </a:lnTo>
                <a:lnTo>
                  <a:pt x="1085460" y="1363021"/>
                </a:lnTo>
                <a:lnTo>
                  <a:pt x="0" y="13630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4272621" y="7381145"/>
            <a:ext cx="2497780" cy="910862"/>
          </a:xfrm>
          <a:custGeom>
            <a:avLst/>
            <a:gdLst/>
            <a:ahLst/>
            <a:cxnLst/>
            <a:rect r="r" b="b" t="t" l="l"/>
            <a:pathLst>
              <a:path h="910862" w="2497780">
                <a:moveTo>
                  <a:pt x="0" y="0"/>
                </a:moveTo>
                <a:lnTo>
                  <a:pt x="2497780" y="0"/>
                </a:lnTo>
                <a:lnTo>
                  <a:pt x="2497780" y="910862"/>
                </a:lnTo>
                <a:lnTo>
                  <a:pt x="0" y="910862"/>
                </a:lnTo>
                <a:lnTo>
                  <a:pt x="0" y="0"/>
                </a:lnTo>
                <a:close/>
              </a:path>
            </a:pathLst>
          </a:custGeom>
          <a:blipFill>
            <a:blip r:embed="rId14">
              <a:extLst>
                <a:ext uri="{96DAC541-7B7A-43D3-8B79-37D633B846F1}">
                  <asvg:svgBlip xmlns:asvg="http://schemas.microsoft.com/office/drawing/2016/SVG/main" r:embed="rId15"/>
                </a:ext>
              </a:extLst>
            </a:blip>
            <a:stretch>
              <a:fillRect l="0" t="0" r="0" b="-147796"/>
            </a:stretch>
          </a:blipFill>
        </p:spPr>
      </p:sp>
      <p:sp>
        <p:nvSpPr>
          <p:cNvPr name="Freeform 26" id="26"/>
          <p:cNvSpPr/>
          <p:nvPr/>
        </p:nvSpPr>
        <p:spPr>
          <a:xfrm flipH="false" flipV="false" rot="0">
            <a:off x="9935911" y="5613049"/>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9935911" y="7591083"/>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10147178" y="5976884"/>
            <a:ext cx="640711" cy="419106"/>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3</a:t>
            </a:r>
          </a:p>
        </p:txBody>
      </p:sp>
      <p:sp>
        <p:nvSpPr>
          <p:cNvPr name="TextBox 29" id="29"/>
          <p:cNvSpPr txBox="true"/>
          <p:nvPr/>
        </p:nvSpPr>
        <p:spPr>
          <a:xfrm rot="0">
            <a:off x="10200750" y="7954918"/>
            <a:ext cx="640711" cy="419106"/>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4</a:t>
            </a:r>
          </a:p>
        </p:txBody>
      </p:sp>
      <p:sp>
        <p:nvSpPr>
          <p:cNvPr name="TextBox 30" id="30"/>
          <p:cNvSpPr txBox="true"/>
          <p:nvPr/>
        </p:nvSpPr>
        <p:spPr>
          <a:xfrm rot="0">
            <a:off x="11352981" y="5633990"/>
            <a:ext cx="6006448" cy="990600"/>
          </a:xfrm>
          <a:prstGeom prst="rect">
            <a:avLst/>
          </a:prstGeom>
        </p:spPr>
        <p:txBody>
          <a:bodyPr anchor="t" rtlCol="false" tIns="0" lIns="0" bIns="0" rIns="0">
            <a:spAutoFit/>
          </a:bodyPr>
          <a:lstStyle/>
          <a:p>
            <a:pPr>
              <a:lnSpc>
                <a:spcPts val="3600"/>
              </a:lnSpc>
            </a:pPr>
            <a:r>
              <a:rPr lang="en-US" sz="3000">
                <a:solidFill>
                  <a:srgbClr val="FFFFFF"/>
                </a:solidFill>
                <a:latin typeface="Gaegu"/>
              </a:rPr>
              <a:t>Datasets; iSarcasm(tweets) &amp; SARC</a:t>
            </a:r>
          </a:p>
          <a:p>
            <a:pPr>
              <a:lnSpc>
                <a:spcPts val="3600"/>
              </a:lnSpc>
            </a:pPr>
            <a:r>
              <a:rPr lang="en-US" sz="3000">
                <a:solidFill>
                  <a:srgbClr val="FFFFFF"/>
                </a:solidFill>
                <a:latin typeface="Gaegu"/>
              </a:rPr>
              <a:t>(Reddit)</a:t>
            </a:r>
          </a:p>
        </p:txBody>
      </p:sp>
      <p:sp>
        <p:nvSpPr>
          <p:cNvPr name="TextBox 31" id="31"/>
          <p:cNvSpPr txBox="true"/>
          <p:nvPr/>
        </p:nvSpPr>
        <p:spPr>
          <a:xfrm rot="0">
            <a:off x="11453110" y="7709216"/>
            <a:ext cx="6292447" cy="990600"/>
          </a:xfrm>
          <a:prstGeom prst="rect">
            <a:avLst/>
          </a:prstGeom>
        </p:spPr>
        <p:txBody>
          <a:bodyPr anchor="t" rtlCol="false" tIns="0" lIns="0" bIns="0" rIns="0">
            <a:spAutoFit/>
          </a:bodyPr>
          <a:lstStyle/>
          <a:p>
            <a:pPr>
              <a:lnSpc>
                <a:spcPts val="3600"/>
              </a:lnSpc>
            </a:pPr>
            <a:r>
              <a:rPr lang="en-US" sz="3000">
                <a:solidFill>
                  <a:srgbClr val="FFFFFF"/>
                </a:solidFill>
                <a:latin typeface="Gaegu"/>
              </a:rPr>
              <a:t>Challenges in Achieving State-of-the-Art Performance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467377" y="5231579"/>
            <a:ext cx="4908947" cy="4102388"/>
            <a:chOff x="0" y="0"/>
            <a:chExt cx="2432060" cy="2032463"/>
          </a:xfrm>
        </p:grpSpPr>
        <p:sp>
          <p:nvSpPr>
            <p:cNvPr name="Freeform 3" id="3"/>
            <p:cNvSpPr/>
            <p:nvPr/>
          </p:nvSpPr>
          <p:spPr>
            <a:xfrm flipH="false" flipV="false" rot="0">
              <a:off x="10160" y="16510"/>
              <a:ext cx="2409200" cy="2004523"/>
            </a:xfrm>
            <a:custGeom>
              <a:avLst/>
              <a:gdLst/>
              <a:ahLst/>
              <a:cxnLst/>
              <a:rect r="r" b="b" t="t" l="l"/>
              <a:pathLst>
                <a:path h="2004523" w="2409200">
                  <a:moveTo>
                    <a:pt x="2409200" y="2004523"/>
                  </a:moveTo>
                  <a:lnTo>
                    <a:pt x="0" y="1996903"/>
                  </a:lnTo>
                  <a:lnTo>
                    <a:pt x="0" y="708448"/>
                  </a:lnTo>
                  <a:lnTo>
                    <a:pt x="17780" y="19050"/>
                  </a:lnTo>
                  <a:lnTo>
                    <a:pt x="1199224" y="0"/>
                  </a:lnTo>
                  <a:lnTo>
                    <a:pt x="2390150" y="5080"/>
                  </a:lnTo>
                  <a:close/>
                </a:path>
              </a:pathLst>
            </a:custGeom>
            <a:solidFill>
              <a:srgbClr val="FFFFFF"/>
            </a:solidFill>
          </p:spPr>
        </p:sp>
        <p:sp>
          <p:nvSpPr>
            <p:cNvPr name="Freeform 4" id="4"/>
            <p:cNvSpPr/>
            <p:nvPr/>
          </p:nvSpPr>
          <p:spPr>
            <a:xfrm flipH="false" flipV="false" rot="0">
              <a:off x="-3810" y="0"/>
              <a:ext cx="2438410" cy="2031193"/>
            </a:xfrm>
            <a:custGeom>
              <a:avLst/>
              <a:gdLst/>
              <a:ahLst/>
              <a:cxnLst/>
              <a:rect r="r" b="b" t="t" l="l"/>
              <a:pathLst>
                <a:path h="2031193" w="2438410">
                  <a:moveTo>
                    <a:pt x="2404120" y="21590"/>
                  </a:moveTo>
                  <a:cubicBezTo>
                    <a:pt x="2405390" y="34290"/>
                    <a:pt x="2405390" y="44450"/>
                    <a:pt x="2406660" y="54610"/>
                  </a:cubicBezTo>
                  <a:cubicBezTo>
                    <a:pt x="2409200" y="93820"/>
                    <a:pt x="2410470" y="136505"/>
                    <a:pt x="2413010" y="177667"/>
                  </a:cubicBezTo>
                  <a:cubicBezTo>
                    <a:pt x="2413010" y="237122"/>
                    <a:pt x="2425710" y="1409453"/>
                    <a:pt x="2432060" y="1468908"/>
                  </a:cubicBezTo>
                  <a:cubicBezTo>
                    <a:pt x="2438410" y="1558853"/>
                    <a:pt x="2434600" y="1650322"/>
                    <a:pt x="2434600" y="1740267"/>
                  </a:cubicBezTo>
                  <a:cubicBezTo>
                    <a:pt x="2434600" y="1819540"/>
                    <a:pt x="2435870" y="1892716"/>
                    <a:pt x="2437140" y="1970233"/>
                  </a:cubicBezTo>
                  <a:cubicBezTo>
                    <a:pt x="2437140" y="1991823"/>
                    <a:pt x="2437140" y="2005793"/>
                    <a:pt x="2437140" y="2029923"/>
                  </a:cubicBezTo>
                  <a:cubicBezTo>
                    <a:pt x="2414280" y="2029923"/>
                    <a:pt x="2393960" y="2031193"/>
                    <a:pt x="2371292" y="2029923"/>
                  </a:cubicBezTo>
                  <a:cubicBezTo>
                    <a:pt x="2251425" y="2024843"/>
                    <a:pt x="2129714" y="2031193"/>
                    <a:pt x="2009847" y="2026113"/>
                  </a:cubicBezTo>
                  <a:cubicBezTo>
                    <a:pt x="1937927" y="2022303"/>
                    <a:pt x="1867851" y="2024843"/>
                    <a:pt x="1795931" y="2022303"/>
                  </a:cubicBezTo>
                  <a:cubicBezTo>
                    <a:pt x="1762737" y="2021033"/>
                    <a:pt x="1729544" y="2019763"/>
                    <a:pt x="1696350" y="2018493"/>
                  </a:cubicBezTo>
                  <a:cubicBezTo>
                    <a:pt x="1676065" y="2018493"/>
                    <a:pt x="1657623" y="2019763"/>
                    <a:pt x="1637338" y="2019763"/>
                  </a:cubicBezTo>
                  <a:cubicBezTo>
                    <a:pt x="1585703" y="2018493"/>
                    <a:pt x="1443707" y="2019763"/>
                    <a:pt x="1392072" y="2018493"/>
                  </a:cubicBezTo>
                  <a:cubicBezTo>
                    <a:pt x="1355190" y="2017223"/>
                    <a:pt x="617549" y="2026113"/>
                    <a:pt x="580666" y="2024843"/>
                  </a:cubicBezTo>
                  <a:cubicBezTo>
                    <a:pt x="571446" y="2024843"/>
                    <a:pt x="560381" y="2026113"/>
                    <a:pt x="551161" y="2026113"/>
                  </a:cubicBezTo>
                  <a:cubicBezTo>
                    <a:pt x="529031" y="2026113"/>
                    <a:pt x="508746" y="2027383"/>
                    <a:pt x="486617" y="2027383"/>
                  </a:cubicBezTo>
                  <a:cubicBezTo>
                    <a:pt x="431294" y="2027383"/>
                    <a:pt x="377815" y="2026113"/>
                    <a:pt x="322492" y="2024843"/>
                  </a:cubicBezTo>
                  <a:cubicBezTo>
                    <a:pt x="289298" y="2023573"/>
                    <a:pt x="256104" y="2022303"/>
                    <a:pt x="224754" y="2021033"/>
                  </a:cubicBezTo>
                  <a:cubicBezTo>
                    <a:pt x="165743" y="2019763"/>
                    <a:pt x="106732" y="2018493"/>
                    <a:pt x="48260" y="2018493"/>
                  </a:cubicBezTo>
                  <a:cubicBezTo>
                    <a:pt x="38100" y="2018493"/>
                    <a:pt x="29210" y="2018493"/>
                    <a:pt x="19050" y="2017223"/>
                  </a:cubicBezTo>
                  <a:cubicBezTo>
                    <a:pt x="10160" y="2015953"/>
                    <a:pt x="5080" y="2009603"/>
                    <a:pt x="7620" y="2000713"/>
                  </a:cubicBezTo>
                  <a:cubicBezTo>
                    <a:pt x="16510" y="1968940"/>
                    <a:pt x="12700" y="1930828"/>
                    <a:pt x="11430" y="1891191"/>
                  </a:cubicBezTo>
                  <a:cubicBezTo>
                    <a:pt x="10160" y="1810393"/>
                    <a:pt x="6350" y="1731120"/>
                    <a:pt x="7620" y="1650322"/>
                  </a:cubicBezTo>
                  <a:cubicBezTo>
                    <a:pt x="5080" y="1549706"/>
                    <a:pt x="0" y="304199"/>
                    <a:pt x="7620" y="202058"/>
                  </a:cubicBezTo>
                  <a:cubicBezTo>
                    <a:pt x="8890" y="182240"/>
                    <a:pt x="7620" y="160897"/>
                    <a:pt x="8890" y="141079"/>
                  </a:cubicBezTo>
                  <a:cubicBezTo>
                    <a:pt x="10160" y="109065"/>
                    <a:pt x="12700" y="74001"/>
                    <a:pt x="13970" y="44450"/>
                  </a:cubicBezTo>
                  <a:cubicBezTo>
                    <a:pt x="13970" y="41910"/>
                    <a:pt x="15240" y="39370"/>
                    <a:pt x="16510" y="38100"/>
                  </a:cubicBezTo>
                  <a:cubicBezTo>
                    <a:pt x="38100" y="35560"/>
                    <a:pt x="60629" y="30480"/>
                    <a:pt x="90135" y="29210"/>
                  </a:cubicBezTo>
                  <a:cubicBezTo>
                    <a:pt x="139925" y="25400"/>
                    <a:pt x="189716" y="22860"/>
                    <a:pt x="241351" y="20320"/>
                  </a:cubicBezTo>
                  <a:cubicBezTo>
                    <a:pt x="276389" y="17780"/>
                    <a:pt x="311427" y="16510"/>
                    <a:pt x="344621" y="13970"/>
                  </a:cubicBezTo>
                  <a:cubicBezTo>
                    <a:pt x="377815" y="11430"/>
                    <a:pt x="412853" y="8890"/>
                    <a:pt x="446047" y="8890"/>
                  </a:cubicBezTo>
                  <a:cubicBezTo>
                    <a:pt x="482929" y="7620"/>
                    <a:pt x="519811" y="10160"/>
                    <a:pt x="556693" y="8890"/>
                  </a:cubicBezTo>
                  <a:cubicBezTo>
                    <a:pt x="602796" y="8890"/>
                    <a:pt x="1438175" y="6350"/>
                    <a:pt x="1484278" y="5080"/>
                  </a:cubicBezTo>
                  <a:cubicBezTo>
                    <a:pt x="1528536" y="3810"/>
                    <a:pt x="1572795" y="2540"/>
                    <a:pt x="1618897" y="2540"/>
                  </a:cubicBezTo>
                  <a:cubicBezTo>
                    <a:pt x="1694506" y="1270"/>
                    <a:pt x="1768270" y="0"/>
                    <a:pt x="1843878" y="0"/>
                  </a:cubicBezTo>
                  <a:cubicBezTo>
                    <a:pt x="1875228" y="0"/>
                    <a:pt x="1908422" y="2540"/>
                    <a:pt x="1939771" y="2540"/>
                  </a:cubicBezTo>
                  <a:cubicBezTo>
                    <a:pt x="2026444" y="3810"/>
                    <a:pt x="2114961" y="5080"/>
                    <a:pt x="2201634" y="7620"/>
                  </a:cubicBezTo>
                  <a:cubicBezTo>
                    <a:pt x="2247737" y="8890"/>
                    <a:pt x="2293840" y="12700"/>
                    <a:pt x="2339942" y="16510"/>
                  </a:cubicBezTo>
                  <a:cubicBezTo>
                    <a:pt x="2351007" y="16510"/>
                    <a:pt x="2362071" y="16510"/>
                    <a:pt x="2371292" y="16510"/>
                  </a:cubicBezTo>
                  <a:cubicBezTo>
                    <a:pt x="2385070" y="17780"/>
                    <a:pt x="2393960" y="20320"/>
                    <a:pt x="2404120" y="21590"/>
                  </a:cubicBezTo>
                  <a:close/>
                  <a:moveTo>
                    <a:pt x="2414280" y="2013413"/>
                  </a:moveTo>
                  <a:cubicBezTo>
                    <a:pt x="2415550" y="1996903"/>
                    <a:pt x="2416820" y="1984203"/>
                    <a:pt x="2416820" y="1971503"/>
                  </a:cubicBezTo>
                  <a:cubicBezTo>
                    <a:pt x="2415550" y="1885093"/>
                    <a:pt x="2414280" y="1804295"/>
                    <a:pt x="2414280" y="1717400"/>
                  </a:cubicBezTo>
                  <a:cubicBezTo>
                    <a:pt x="2414280" y="1677763"/>
                    <a:pt x="2416820" y="1638126"/>
                    <a:pt x="2415550" y="1598490"/>
                  </a:cubicBezTo>
                  <a:cubicBezTo>
                    <a:pt x="2415550" y="1561902"/>
                    <a:pt x="2414280" y="1523790"/>
                    <a:pt x="2413010" y="1487202"/>
                  </a:cubicBezTo>
                  <a:cubicBezTo>
                    <a:pt x="2407930" y="1430796"/>
                    <a:pt x="2396500" y="263038"/>
                    <a:pt x="2396500" y="206632"/>
                  </a:cubicBezTo>
                  <a:cubicBezTo>
                    <a:pt x="2393960" y="159373"/>
                    <a:pt x="2391420" y="110589"/>
                    <a:pt x="2388880" y="63500"/>
                  </a:cubicBezTo>
                  <a:cubicBezTo>
                    <a:pt x="2387610" y="44450"/>
                    <a:pt x="2386340" y="43180"/>
                    <a:pt x="2365760" y="41910"/>
                  </a:cubicBezTo>
                  <a:cubicBezTo>
                    <a:pt x="2360227" y="41910"/>
                    <a:pt x="2356539" y="41910"/>
                    <a:pt x="2351007" y="40640"/>
                  </a:cubicBezTo>
                  <a:cubicBezTo>
                    <a:pt x="2304904" y="36830"/>
                    <a:pt x="2256957" y="31750"/>
                    <a:pt x="2210855" y="30480"/>
                  </a:cubicBezTo>
                  <a:cubicBezTo>
                    <a:pt x="2098365" y="26670"/>
                    <a:pt x="1984030" y="25400"/>
                    <a:pt x="1871540" y="22860"/>
                  </a:cubicBezTo>
                  <a:cubicBezTo>
                    <a:pt x="1854943" y="22860"/>
                    <a:pt x="1836502" y="22860"/>
                    <a:pt x="1819905" y="22860"/>
                  </a:cubicBezTo>
                  <a:cubicBezTo>
                    <a:pt x="1792243" y="22860"/>
                    <a:pt x="1764582" y="22860"/>
                    <a:pt x="1738764" y="22860"/>
                  </a:cubicBezTo>
                  <a:cubicBezTo>
                    <a:pt x="1679753" y="22860"/>
                    <a:pt x="1620741" y="22860"/>
                    <a:pt x="1563574" y="24130"/>
                  </a:cubicBezTo>
                  <a:cubicBezTo>
                    <a:pt x="1513783" y="25400"/>
                    <a:pt x="674716" y="29210"/>
                    <a:pt x="624925" y="29210"/>
                  </a:cubicBezTo>
                  <a:cubicBezTo>
                    <a:pt x="543784" y="29210"/>
                    <a:pt x="462644" y="26670"/>
                    <a:pt x="381503" y="33020"/>
                  </a:cubicBezTo>
                  <a:cubicBezTo>
                    <a:pt x="339089" y="36830"/>
                    <a:pt x="298518" y="36830"/>
                    <a:pt x="257948" y="38100"/>
                  </a:cubicBezTo>
                  <a:cubicBezTo>
                    <a:pt x="187872" y="41910"/>
                    <a:pt x="117796" y="45720"/>
                    <a:pt x="49530" y="50800"/>
                  </a:cubicBezTo>
                  <a:cubicBezTo>
                    <a:pt x="36830" y="50800"/>
                    <a:pt x="34290" y="53340"/>
                    <a:pt x="33020" y="69428"/>
                  </a:cubicBezTo>
                  <a:cubicBezTo>
                    <a:pt x="31750" y="96869"/>
                    <a:pt x="31750" y="124310"/>
                    <a:pt x="30480" y="151750"/>
                  </a:cubicBezTo>
                  <a:cubicBezTo>
                    <a:pt x="29210" y="197485"/>
                    <a:pt x="26670" y="241695"/>
                    <a:pt x="25400" y="287430"/>
                  </a:cubicBezTo>
                  <a:cubicBezTo>
                    <a:pt x="20320" y="336213"/>
                    <a:pt x="26670" y="1528363"/>
                    <a:pt x="29210" y="1577147"/>
                  </a:cubicBezTo>
                  <a:cubicBezTo>
                    <a:pt x="29210" y="1628979"/>
                    <a:pt x="29210" y="1682336"/>
                    <a:pt x="30480" y="1734169"/>
                  </a:cubicBezTo>
                  <a:cubicBezTo>
                    <a:pt x="30480" y="1772281"/>
                    <a:pt x="33020" y="1810393"/>
                    <a:pt x="33020" y="1848506"/>
                  </a:cubicBezTo>
                  <a:cubicBezTo>
                    <a:pt x="33020" y="1889667"/>
                    <a:pt x="33020" y="1930828"/>
                    <a:pt x="31750" y="1971503"/>
                  </a:cubicBezTo>
                  <a:cubicBezTo>
                    <a:pt x="31750" y="1975313"/>
                    <a:pt x="31750" y="1977853"/>
                    <a:pt x="31750" y="1981663"/>
                  </a:cubicBezTo>
                  <a:cubicBezTo>
                    <a:pt x="31750" y="1991823"/>
                    <a:pt x="35560" y="1995633"/>
                    <a:pt x="44450" y="1995633"/>
                  </a:cubicBezTo>
                  <a:cubicBezTo>
                    <a:pt x="64317" y="1995633"/>
                    <a:pt x="90135" y="1996903"/>
                    <a:pt x="114108" y="1996903"/>
                  </a:cubicBezTo>
                  <a:cubicBezTo>
                    <a:pt x="149146" y="1996903"/>
                    <a:pt x="186028" y="1994363"/>
                    <a:pt x="221066" y="1996903"/>
                  </a:cubicBezTo>
                  <a:cubicBezTo>
                    <a:pt x="278233" y="2000713"/>
                    <a:pt x="335401" y="2003253"/>
                    <a:pt x="392568" y="2001983"/>
                  </a:cubicBezTo>
                  <a:cubicBezTo>
                    <a:pt x="429450" y="2000713"/>
                    <a:pt x="464488" y="2003253"/>
                    <a:pt x="501370" y="2003253"/>
                  </a:cubicBezTo>
                  <a:cubicBezTo>
                    <a:pt x="554849" y="2003253"/>
                    <a:pt x="608328" y="2001983"/>
                    <a:pt x="661807" y="2003253"/>
                  </a:cubicBezTo>
                  <a:cubicBezTo>
                    <a:pt x="741104" y="2004523"/>
                    <a:pt x="1611521" y="1994363"/>
                    <a:pt x="1692662" y="1996903"/>
                  </a:cubicBezTo>
                  <a:cubicBezTo>
                    <a:pt x="1727700" y="1998173"/>
                    <a:pt x="1762737" y="1999443"/>
                    <a:pt x="1795931" y="1999443"/>
                  </a:cubicBezTo>
                  <a:cubicBezTo>
                    <a:pt x="1856787" y="2001983"/>
                    <a:pt x="1915798" y="1998173"/>
                    <a:pt x="1976654" y="2001983"/>
                  </a:cubicBezTo>
                  <a:cubicBezTo>
                    <a:pt x="2026444" y="2004523"/>
                    <a:pt x="2076235" y="2004523"/>
                    <a:pt x="2126026" y="2007063"/>
                  </a:cubicBezTo>
                  <a:cubicBezTo>
                    <a:pt x="2199790" y="2010873"/>
                    <a:pt x="2273554" y="2013413"/>
                    <a:pt x="2347319" y="2014683"/>
                  </a:cubicBezTo>
                  <a:cubicBezTo>
                    <a:pt x="2374980" y="2014683"/>
                    <a:pt x="2393960" y="2013413"/>
                    <a:pt x="2414280" y="2013413"/>
                  </a:cubicBezTo>
                  <a:close/>
                </a:path>
              </a:pathLst>
            </a:custGeom>
            <a:solidFill>
              <a:srgbClr val="000000"/>
            </a:solidFill>
          </p:spPr>
        </p:sp>
      </p:grpSp>
      <p:grpSp>
        <p:nvGrpSpPr>
          <p:cNvPr name="Group 5" id="5"/>
          <p:cNvGrpSpPr/>
          <p:nvPr/>
        </p:nvGrpSpPr>
        <p:grpSpPr>
          <a:xfrm rot="0">
            <a:off x="12550588" y="953033"/>
            <a:ext cx="4908947" cy="4018738"/>
            <a:chOff x="0" y="0"/>
            <a:chExt cx="2432060" cy="1991020"/>
          </a:xfrm>
        </p:grpSpPr>
        <p:sp>
          <p:nvSpPr>
            <p:cNvPr name="Freeform 6" id="6"/>
            <p:cNvSpPr/>
            <p:nvPr/>
          </p:nvSpPr>
          <p:spPr>
            <a:xfrm flipH="false" flipV="false" rot="0">
              <a:off x="10160" y="16510"/>
              <a:ext cx="2409200" cy="1963080"/>
            </a:xfrm>
            <a:custGeom>
              <a:avLst/>
              <a:gdLst/>
              <a:ahLst/>
              <a:cxnLst/>
              <a:rect r="r" b="b" t="t" l="l"/>
              <a:pathLst>
                <a:path h="1963080" w="2409200">
                  <a:moveTo>
                    <a:pt x="2409200" y="1963080"/>
                  </a:moveTo>
                  <a:lnTo>
                    <a:pt x="0" y="1955460"/>
                  </a:lnTo>
                  <a:lnTo>
                    <a:pt x="0" y="694074"/>
                  </a:lnTo>
                  <a:lnTo>
                    <a:pt x="17780" y="19050"/>
                  </a:lnTo>
                  <a:lnTo>
                    <a:pt x="1199224" y="0"/>
                  </a:lnTo>
                  <a:lnTo>
                    <a:pt x="2390150" y="5080"/>
                  </a:lnTo>
                  <a:close/>
                </a:path>
              </a:pathLst>
            </a:custGeom>
            <a:solidFill>
              <a:srgbClr val="FFFFFF"/>
            </a:solidFill>
          </p:spPr>
        </p:sp>
        <p:sp>
          <p:nvSpPr>
            <p:cNvPr name="Freeform 7" id="7"/>
            <p:cNvSpPr/>
            <p:nvPr/>
          </p:nvSpPr>
          <p:spPr>
            <a:xfrm flipH="false" flipV="false" rot="0">
              <a:off x="-3810" y="0"/>
              <a:ext cx="2438410" cy="1989750"/>
            </a:xfrm>
            <a:custGeom>
              <a:avLst/>
              <a:gdLst/>
              <a:ahLst/>
              <a:cxnLst/>
              <a:rect r="r" b="b" t="t" l="l"/>
              <a:pathLst>
                <a:path h="1989750" w="2438410">
                  <a:moveTo>
                    <a:pt x="2404120" y="21590"/>
                  </a:moveTo>
                  <a:cubicBezTo>
                    <a:pt x="2405390" y="34290"/>
                    <a:pt x="2405390" y="44450"/>
                    <a:pt x="2406660" y="54610"/>
                  </a:cubicBezTo>
                  <a:cubicBezTo>
                    <a:pt x="2409200" y="93179"/>
                    <a:pt x="2410470" y="134935"/>
                    <a:pt x="2413010" y="175201"/>
                  </a:cubicBezTo>
                  <a:cubicBezTo>
                    <a:pt x="2413010" y="233362"/>
                    <a:pt x="2425710" y="1380186"/>
                    <a:pt x="2432060" y="1438348"/>
                  </a:cubicBezTo>
                  <a:cubicBezTo>
                    <a:pt x="2438410" y="1526335"/>
                    <a:pt x="2434600" y="1615814"/>
                    <a:pt x="2434600" y="1703802"/>
                  </a:cubicBezTo>
                  <a:cubicBezTo>
                    <a:pt x="2434600" y="1781351"/>
                    <a:pt x="2435870" y="1852934"/>
                    <a:pt x="2437140" y="1928790"/>
                  </a:cubicBezTo>
                  <a:cubicBezTo>
                    <a:pt x="2437140" y="1950380"/>
                    <a:pt x="2437140" y="1964350"/>
                    <a:pt x="2437140" y="1988480"/>
                  </a:cubicBezTo>
                  <a:cubicBezTo>
                    <a:pt x="2414280" y="1988480"/>
                    <a:pt x="2393960" y="1989750"/>
                    <a:pt x="2371292" y="1988480"/>
                  </a:cubicBezTo>
                  <a:cubicBezTo>
                    <a:pt x="2251425" y="1983400"/>
                    <a:pt x="2129714" y="1989750"/>
                    <a:pt x="2009847" y="1984670"/>
                  </a:cubicBezTo>
                  <a:cubicBezTo>
                    <a:pt x="1937927" y="1980860"/>
                    <a:pt x="1867851" y="1983400"/>
                    <a:pt x="1795931" y="1980860"/>
                  </a:cubicBezTo>
                  <a:cubicBezTo>
                    <a:pt x="1762737" y="1979590"/>
                    <a:pt x="1729544" y="1978320"/>
                    <a:pt x="1696350" y="1977050"/>
                  </a:cubicBezTo>
                  <a:cubicBezTo>
                    <a:pt x="1676065" y="1977050"/>
                    <a:pt x="1657623" y="1978320"/>
                    <a:pt x="1637338" y="1978320"/>
                  </a:cubicBezTo>
                  <a:cubicBezTo>
                    <a:pt x="1585703" y="1977050"/>
                    <a:pt x="1443707" y="1978320"/>
                    <a:pt x="1392072" y="1977050"/>
                  </a:cubicBezTo>
                  <a:cubicBezTo>
                    <a:pt x="1355190" y="1975780"/>
                    <a:pt x="617549" y="1984670"/>
                    <a:pt x="580666" y="1983400"/>
                  </a:cubicBezTo>
                  <a:cubicBezTo>
                    <a:pt x="571446" y="1983400"/>
                    <a:pt x="560381" y="1984670"/>
                    <a:pt x="551161" y="1984670"/>
                  </a:cubicBezTo>
                  <a:cubicBezTo>
                    <a:pt x="529031" y="1984670"/>
                    <a:pt x="508746" y="1985940"/>
                    <a:pt x="486617" y="1985940"/>
                  </a:cubicBezTo>
                  <a:cubicBezTo>
                    <a:pt x="431294" y="1985940"/>
                    <a:pt x="377815" y="1984670"/>
                    <a:pt x="322492" y="1983400"/>
                  </a:cubicBezTo>
                  <a:cubicBezTo>
                    <a:pt x="289298" y="1982130"/>
                    <a:pt x="256104" y="1980860"/>
                    <a:pt x="224754" y="1979590"/>
                  </a:cubicBezTo>
                  <a:cubicBezTo>
                    <a:pt x="165743" y="1978320"/>
                    <a:pt x="106732" y="1977050"/>
                    <a:pt x="48260" y="1977050"/>
                  </a:cubicBezTo>
                  <a:cubicBezTo>
                    <a:pt x="38100" y="1977050"/>
                    <a:pt x="29210" y="1977050"/>
                    <a:pt x="19050" y="1975780"/>
                  </a:cubicBezTo>
                  <a:cubicBezTo>
                    <a:pt x="10160" y="1974510"/>
                    <a:pt x="5080" y="1968160"/>
                    <a:pt x="7620" y="1959270"/>
                  </a:cubicBezTo>
                  <a:cubicBezTo>
                    <a:pt x="16510" y="1927500"/>
                    <a:pt x="12700" y="1890217"/>
                    <a:pt x="11430" y="1851443"/>
                  </a:cubicBezTo>
                  <a:cubicBezTo>
                    <a:pt x="10160" y="1772403"/>
                    <a:pt x="6350" y="1694854"/>
                    <a:pt x="7620" y="1615814"/>
                  </a:cubicBezTo>
                  <a:cubicBezTo>
                    <a:pt x="5080" y="1517387"/>
                    <a:pt x="0" y="298980"/>
                    <a:pt x="7620" y="199062"/>
                  </a:cubicBezTo>
                  <a:cubicBezTo>
                    <a:pt x="8890" y="179675"/>
                    <a:pt x="7620" y="158797"/>
                    <a:pt x="8890" y="139409"/>
                  </a:cubicBezTo>
                  <a:cubicBezTo>
                    <a:pt x="10160" y="108092"/>
                    <a:pt x="12700" y="73791"/>
                    <a:pt x="13970" y="44450"/>
                  </a:cubicBezTo>
                  <a:cubicBezTo>
                    <a:pt x="13970" y="41910"/>
                    <a:pt x="15240" y="39370"/>
                    <a:pt x="16510" y="38100"/>
                  </a:cubicBezTo>
                  <a:cubicBezTo>
                    <a:pt x="38100" y="35560"/>
                    <a:pt x="60629" y="30480"/>
                    <a:pt x="90135" y="29210"/>
                  </a:cubicBezTo>
                  <a:cubicBezTo>
                    <a:pt x="139925" y="25400"/>
                    <a:pt x="189716" y="22860"/>
                    <a:pt x="241351" y="20320"/>
                  </a:cubicBezTo>
                  <a:cubicBezTo>
                    <a:pt x="276389" y="17780"/>
                    <a:pt x="311427" y="16510"/>
                    <a:pt x="344621" y="13970"/>
                  </a:cubicBezTo>
                  <a:cubicBezTo>
                    <a:pt x="377815" y="11430"/>
                    <a:pt x="412853" y="8890"/>
                    <a:pt x="446047" y="8890"/>
                  </a:cubicBezTo>
                  <a:cubicBezTo>
                    <a:pt x="482929" y="7620"/>
                    <a:pt x="519811" y="10160"/>
                    <a:pt x="556693" y="8890"/>
                  </a:cubicBezTo>
                  <a:cubicBezTo>
                    <a:pt x="602796" y="8890"/>
                    <a:pt x="1438175" y="6350"/>
                    <a:pt x="1484278" y="5080"/>
                  </a:cubicBezTo>
                  <a:cubicBezTo>
                    <a:pt x="1528536" y="3810"/>
                    <a:pt x="1572795" y="2540"/>
                    <a:pt x="1618897" y="2540"/>
                  </a:cubicBezTo>
                  <a:cubicBezTo>
                    <a:pt x="1694506" y="1270"/>
                    <a:pt x="1768270" y="0"/>
                    <a:pt x="1843878" y="0"/>
                  </a:cubicBezTo>
                  <a:cubicBezTo>
                    <a:pt x="1875228" y="0"/>
                    <a:pt x="1908422" y="2540"/>
                    <a:pt x="1939771" y="2540"/>
                  </a:cubicBezTo>
                  <a:cubicBezTo>
                    <a:pt x="2026444" y="3810"/>
                    <a:pt x="2114961" y="5080"/>
                    <a:pt x="2201634" y="7620"/>
                  </a:cubicBezTo>
                  <a:cubicBezTo>
                    <a:pt x="2247737" y="8890"/>
                    <a:pt x="2293840" y="12700"/>
                    <a:pt x="2339942" y="16510"/>
                  </a:cubicBezTo>
                  <a:cubicBezTo>
                    <a:pt x="2351007" y="16510"/>
                    <a:pt x="2362071" y="16510"/>
                    <a:pt x="2371292" y="16510"/>
                  </a:cubicBezTo>
                  <a:cubicBezTo>
                    <a:pt x="2385070" y="17780"/>
                    <a:pt x="2393960" y="20320"/>
                    <a:pt x="2404120" y="21590"/>
                  </a:cubicBezTo>
                  <a:close/>
                  <a:moveTo>
                    <a:pt x="2414280" y="1971970"/>
                  </a:moveTo>
                  <a:cubicBezTo>
                    <a:pt x="2415550" y="1955460"/>
                    <a:pt x="2416820" y="1942760"/>
                    <a:pt x="2416820" y="1930060"/>
                  </a:cubicBezTo>
                  <a:cubicBezTo>
                    <a:pt x="2415550" y="1845477"/>
                    <a:pt x="2414280" y="1766438"/>
                    <a:pt x="2414280" y="1681432"/>
                  </a:cubicBezTo>
                  <a:cubicBezTo>
                    <a:pt x="2414280" y="1642658"/>
                    <a:pt x="2416820" y="1603884"/>
                    <a:pt x="2415550" y="1565110"/>
                  </a:cubicBezTo>
                  <a:cubicBezTo>
                    <a:pt x="2415550" y="1529318"/>
                    <a:pt x="2414280" y="1492035"/>
                    <a:pt x="2413010" y="1456243"/>
                  </a:cubicBezTo>
                  <a:cubicBezTo>
                    <a:pt x="2407930" y="1401065"/>
                    <a:pt x="2396500" y="258715"/>
                    <a:pt x="2396500" y="203536"/>
                  </a:cubicBezTo>
                  <a:cubicBezTo>
                    <a:pt x="2393960" y="157305"/>
                    <a:pt x="2391420" y="109583"/>
                    <a:pt x="2388880" y="63500"/>
                  </a:cubicBezTo>
                  <a:cubicBezTo>
                    <a:pt x="2387610" y="44450"/>
                    <a:pt x="2386340" y="43180"/>
                    <a:pt x="2365760" y="41910"/>
                  </a:cubicBezTo>
                  <a:cubicBezTo>
                    <a:pt x="2360227" y="41910"/>
                    <a:pt x="2356539" y="41910"/>
                    <a:pt x="2351007" y="40640"/>
                  </a:cubicBezTo>
                  <a:cubicBezTo>
                    <a:pt x="2304904" y="36830"/>
                    <a:pt x="2256957" y="31750"/>
                    <a:pt x="2210855" y="30480"/>
                  </a:cubicBezTo>
                  <a:cubicBezTo>
                    <a:pt x="2098365" y="26670"/>
                    <a:pt x="1984030" y="25400"/>
                    <a:pt x="1871540" y="22860"/>
                  </a:cubicBezTo>
                  <a:cubicBezTo>
                    <a:pt x="1854943" y="22860"/>
                    <a:pt x="1836502" y="22860"/>
                    <a:pt x="1819905" y="22860"/>
                  </a:cubicBezTo>
                  <a:cubicBezTo>
                    <a:pt x="1792243" y="22860"/>
                    <a:pt x="1764582" y="22860"/>
                    <a:pt x="1738764" y="22860"/>
                  </a:cubicBezTo>
                  <a:cubicBezTo>
                    <a:pt x="1679753" y="22860"/>
                    <a:pt x="1620741" y="22860"/>
                    <a:pt x="1563574" y="24130"/>
                  </a:cubicBezTo>
                  <a:cubicBezTo>
                    <a:pt x="1513783" y="25400"/>
                    <a:pt x="674716" y="29210"/>
                    <a:pt x="624925" y="29210"/>
                  </a:cubicBezTo>
                  <a:cubicBezTo>
                    <a:pt x="543784" y="29210"/>
                    <a:pt x="462644" y="26670"/>
                    <a:pt x="381503" y="33020"/>
                  </a:cubicBezTo>
                  <a:cubicBezTo>
                    <a:pt x="339089" y="36830"/>
                    <a:pt x="298518" y="36830"/>
                    <a:pt x="257948" y="38100"/>
                  </a:cubicBezTo>
                  <a:cubicBezTo>
                    <a:pt x="187872" y="41910"/>
                    <a:pt x="117796" y="45720"/>
                    <a:pt x="49530" y="50800"/>
                  </a:cubicBezTo>
                  <a:cubicBezTo>
                    <a:pt x="36830" y="50800"/>
                    <a:pt x="34290" y="53340"/>
                    <a:pt x="33020" y="69317"/>
                  </a:cubicBezTo>
                  <a:cubicBezTo>
                    <a:pt x="31750" y="96161"/>
                    <a:pt x="31750" y="123005"/>
                    <a:pt x="30480" y="149849"/>
                  </a:cubicBezTo>
                  <a:cubicBezTo>
                    <a:pt x="29210" y="194588"/>
                    <a:pt x="26670" y="237836"/>
                    <a:pt x="25400" y="282576"/>
                  </a:cubicBezTo>
                  <a:cubicBezTo>
                    <a:pt x="20320" y="330298"/>
                    <a:pt x="26670" y="1496509"/>
                    <a:pt x="29210" y="1544231"/>
                  </a:cubicBezTo>
                  <a:cubicBezTo>
                    <a:pt x="29210" y="1594936"/>
                    <a:pt x="29210" y="1647132"/>
                    <a:pt x="30480" y="1697837"/>
                  </a:cubicBezTo>
                  <a:cubicBezTo>
                    <a:pt x="30480" y="1735120"/>
                    <a:pt x="33020" y="1772403"/>
                    <a:pt x="33020" y="1809686"/>
                  </a:cubicBezTo>
                  <a:cubicBezTo>
                    <a:pt x="33020" y="1849951"/>
                    <a:pt x="33020" y="1890217"/>
                    <a:pt x="31750" y="1930060"/>
                  </a:cubicBezTo>
                  <a:cubicBezTo>
                    <a:pt x="31750" y="1933870"/>
                    <a:pt x="31750" y="1936410"/>
                    <a:pt x="31750" y="1940220"/>
                  </a:cubicBezTo>
                  <a:cubicBezTo>
                    <a:pt x="31750" y="1950380"/>
                    <a:pt x="35560" y="1954190"/>
                    <a:pt x="44450" y="1954190"/>
                  </a:cubicBezTo>
                  <a:cubicBezTo>
                    <a:pt x="64317" y="1954190"/>
                    <a:pt x="90135" y="1955460"/>
                    <a:pt x="114108" y="1955460"/>
                  </a:cubicBezTo>
                  <a:cubicBezTo>
                    <a:pt x="149146" y="1955460"/>
                    <a:pt x="186028" y="1952920"/>
                    <a:pt x="221066" y="1955460"/>
                  </a:cubicBezTo>
                  <a:cubicBezTo>
                    <a:pt x="278233" y="1959270"/>
                    <a:pt x="335401" y="1961810"/>
                    <a:pt x="392568" y="1960540"/>
                  </a:cubicBezTo>
                  <a:cubicBezTo>
                    <a:pt x="429450" y="1959270"/>
                    <a:pt x="464488" y="1961810"/>
                    <a:pt x="501370" y="1961810"/>
                  </a:cubicBezTo>
                  <a:cubicBezTo>
                    <a:pt x="554849" y="1961810"/>
                    <a:pt x="608328" y="1960540"/>
                    <a:pt x="661807" y="1961810"/>
                  </a:cubicBezTo>
                  <a:cubicBezTo>
                    <a:pt x="741104" y="1963080"/>
                    <a:pt x="1611521" y="1952920"/>
                    <a:pt x="1692662" y="1955460"/>
                  </a:cubicBezTo>
                  <a:cubicBezTo>
                    <a:pt x="1727700" y="1956730"/>
                    <a:pt x="1762737" y="1958000"/>
                    <a:pt x="1795931" y="1958000"/>
                  </a:cubicBezTo>
                  <a:cubicBezTo>
                    <a:pt x="1856787" y="1960540"/>
                    <a:pt x="1915798" y="1956730"/>
                    <a:pt x="1976654" y="1960540"/>
                  </a:cubicBezTo>
                  <a:cubicBezTo>
                    <a:pt x="2026444" y="1963080"/>
                    <a:pt x="2076235" y="1963080"/>
                    <a:pt x="2126026" y="1965620"/>
                  </a:cubicBezTo>
                  <a:cubicBezTo>
                    <a:pt x="2199790" y="1969430"/>
                    <a:pt x="2273554" y="1971970"/>
                    <a:pt x="2347319" y="1973240"/>
                  </a:cubicBezTo>
                  <a:cubicBezTo>
                    <a:pt x="2374980" y="1973240"/>
                    <a:pt x="2393960" y="1971970"/>
                    <a:pt x="2414280" y="1971970"/>
                  </a:cubicBezTo>
                  <a:close/>
                </a:path>
              </a:pathLst>
            </a:custGeom>
            <a:solidFill>
              <a:srgbClr val="000000"/>
            </a:solidFill>
          </p:spPr>
        </p:sp>
      </p:grpSp>
      <p:grpSp>
        <p:nvGrpSpPr>
          <p:cNvPr name="Group 8" id="8"/>
          <p:cNvGrpSpPr/>
          <p:nvPr/>
        </p:nvGrpSpPr>
        <p:grpSpPr>
          <a:xfrm rot="-10800000">
            <a:off x="7467377" y="953033"/>
            <a:ext cx="4908947" cy="4102388"/>
            <a:chOff x="0" y="0"/>
            <a:chExt cx="2432060" cy="2032463"/>
          </a:xfrm>
        </p:grpSpPr>
        <p:sp>
          <p:nvSpPr>
            <p:cNvPr name="Freeform 9" id="9"/>
            <p:cNvSpPr/>
            <p:nvPr/>
          </p:nvSpPr>
          <p:spPr>
            <a:xfrm flipH="false" flipV="false" rot="0">
              <a:off x="10160" y="16510"/>
              <a:ext cx="2409200" cy="2004523"/>
            </a:xfrm>
            <a:custGeom>
              <a:avLst/>
              <a:gdLst/>
              <a:ahLst/>
              <a:cxnLst/>
              <a:rect r="r" b="b" t="t" l="l"/>
              <a:pathLst>
                <a:path h="2004523" w="2409200">
                  <a:moveTo>
                    <a:pt x="2409200" y="2004523"/>
                  </a:moveTo>
                  <a:lnTo>
                    <a:pt x="0" y="1996903"/>
                  </a:lnTo>
                  <a:lnTo>
                    <a:pt x="0" y="708448"/>
                  </a:lnTo>
                  <a:lnTo>
                    <a:pt x="17780" y="19050"/>
                  </a:lnTo>
                  <a:lnTo>
                    <a:pt x="1199224" y="0"/>
                  </a:lnTo>
                  <a:lnTo>
                    <a:pt x="2390150" y="5080"/>
                  </a:lnTo>
                  <a:close/>
                </a:path>
              </a:pathLst>
            </a:custGeom>
            <a:solidFill>
              <a:srgbClr val="FFFFFF"/>
            </a:solidFill>
          </p:spPr>
        </p:sp>
        <p:sp>
          <p:nvSpPr>
            <p:cNvPr name="Freeform 10" id="10"/>
            <p:cNvSpPr/>
            <p:nvPr/>
          </p:nvSpPr>
          <p:spPr>
            <a:xfrm flipH="false" flipV="false" rot="0">
              <a:off x="-3810" y="0"/>
              <a:ext cx="2438410" cy="2031193"/>
            </a:xfrm>
            <a:custGeom>
              <a:avLst/>
              <a:gdLst/>
              <a:ahLst/>
              <a:cxnLst/>
              <a:rect r="r" b="b" t="t" l="l"/>
              <a:pathLst>
                <a:path h="2031193" w="2438410">
                  <a:moveTo>
                    <a:pt x="2404120" y="21590"/>
                  </a:moveTo>
                  <a:cubicBezTo>
                    <a:pt x="2405390" y="34290"/>
                    <a:pt x="2405390" y="44450"/>
                    <a:pt x="2406660" y="54610"/>
                  </a:cubicBezTo>
                  <a:cubicBezTo>
                    <a:pt x="2409200" y="93820"/>
                    <a:pt x="2410470" y="136505"/>
                    <a:pt x="2413010" y="177667"/>
                  </a:cubicBezTo>
                  <a:cubicBezTo>
                    <a:pt x="2413010" y="237122"/>
                    <a:pt x="2425710" y="1409453"/>
                    <a:pt x="2432060" y="1468908"/>
                  </a:cubicBezTo>
                  <a:cubicBezTo>
                    <a:pt x="2438410" y="1558853"/>
                    <a:pt x="2434600" y="1650322"/>
                    <a:pt x="2434600" y="1740267"/>
                  </a:cubicBezTo>
                  <a:cubicBezTo>
                    <a:pt x="2434600" y="1819540"/>
                    <a:pt x="2435870" y="1892716"/>
                    <a:pt x="2437140" y="1970233"/>
                  </a:cubicBezTo>
                  <a:cubicBezTo>
                    <a:pt x="2437140" y="1991823"/>
                    <a:pt x="2437140" y="2005793"/>
                    <a:pt x="2437140" y="2029923"/>
                  </a:cubicBezTo>
                  <a:cubicBezTo>
                    <a:pt x="2414280" y="2029923"/>
                    <a:pt x="2393960" y="2031193"/>
                    <a:pt x="2371292" y="2029923"/>
                  </a:cubicBezTo>
                  <a:cubicBezTo>
                    <a:pt x="2251425" y="2024843"/>
                    <a:pt x="2129714" y="2031193"/>
                    <a:pt x="2009847" y="2026113"/>
                  </a:cubicBezTo>
                  <a:cubicBezTo>
                    <a:pt x="1937927" y="2022303"/>
                    <a:pt x="1867851" y="2024843"/>
                    <a:pt x="1795931" y="2022303"/>
                  </a:cubicBezTo>
                  <a:cubicBezTo>
                    <a:pt x="1762737" y="2021033"/>
                    <a:pt x="1729544" y="2019763"/>
                    <a:pt x="1696350" y="2018493"/>
                  </a:cubicBezTo>
                  <a:cubicBezTo>
                    <a:pt x="1676065" y="2018493"/>
                    <a:pt x="1657623" y="2019763"/>
                    <a:pt x="1637338" y="2019763"/>
                  </a:cubicBezTo>
                  <a:cubicBezTo>
                    <a:pt x="1585703" y="2018493"/>
                    <a:pt x="1443707" y="2019763"/>
                    <a:pt x="1392072" y="2018493"/>
                  </a:cubicBezTo>
                  <a:cubicBezTo>
                    <a:pt x="1355190" y="2017223"/>
                    <a:pt x="617549" y="2026113"/>
                    <a:pt x="580666" y="2024843"/>
                  </a:cubicBezTo>
                  <a:cubicBezTo>
                    <a:pt x="571446" y="2024843"/>
                    <a:pt x="560381" y="2026113"/>
                    <a:pt x="551161" y="2026113"/>
                  </a:cubicBezTo>
                  <a:cubicBezTo>
                    <a:pt x="529031" y="2026113"/>
                    <a:pt x="508746" y="2027383"/>
                    <a:pt x="486617" y="2027383"/>
                  </a:cubicBezTo>
                  <a:cubicBezTo>
                    <a:pt x="431294" y="2027383"/>
                    <a:pt x="377815" y="2026113"/>
                    <a:pt x="322492" y="2024843"/>
                  </a:cubicBezTo>
                  <a:cubicBezTo>
                    <a:pt x="289298" y="2023573"/>
                    <a:pt x="256104" y="2022303"/>
                    <a:pt x="224754" y="2021033"/>
                  </a:cubicBezTo>
                  <a:cubicBezTo>
                    <a:pt x="165743" y="2019763"/>
                    <a:pt x="106732" y="2018493"/>
                    <a:pt x="48260" y="2018493"/>
                  </a:cubicBezTo>
                  <a:cubicBezTo>
                    <a:pt x="38100" y="2018493"/>
                    <a:pt x="29210" y="2018493"/>
                    <a:pt x="19050" y="2017223"/>
                  </a:cubicBezTo>
                  <a:cubicBezTo>
                    <a:pt x="10160" y="2015953"/>
                    <a:pt x="5080" y="2009603"/>
                    <a:pt x="7620" y="2000713"/>
                  </a:cubicBezTo>
                  <a:cubicBezTo>
                    <a:pt x="16510" y="1968940"/>
                    <a:pt x="12700" y="1930828"/>
                    <a:pt x="11430" y="1891191"/>
                  </a:cubicBezTo>
                  <a:cubicBezTo>
                    <a:pt x="10160" y="1810393"/>
                    <a:pt x="6350" y="1731120"/>
                    <a:pt x="7620" y="1650322"/>
                  </a:cubicBezTo>
                  <a:cubicBezTo>
                    <a:pt x="5080" y="1549706"/>
                    <a:pt x="0" y="304199"/>
                    <a:pt x="7620" y="202058"/>
                  </a:cubicBezTo>
                  <a:cubicBezTo>
                    <a:pt x="8890" y="182240"/>
                    <a:pt x="7620" y="160897"/>
                    <a:pt x="8890" y="141079"/>
                  </a:cubicBezTo>
                  <a:cubicBezTo>
                    <a:pt x="10160" y="109065"/>
                    <a:pt x="12700" y="74001"/>
                    <a:pt x="13970" y="44450"/>
                  </a:cubicBezTo>
                  <a:cubicBezTo>
                    <a:pt x="13970" y="41910"/>
                    <a:pt x="15240" y="39370"/>
                    <a:pt x="16510" y="38100"/>
                  </a:cubicBezTo>
                  <a:cubicBezTo>
                    <a:pt x="38100" y="35560"/>
                    <a:pt x="60629" y="30480"/>
                    <a:pt x="90135" y="29210"/>
                  </a:cubicBezTo>
                  <a:cubicBezTo>
                    <a:pt x="139925" y="25400"/>
                    <a:pt x="189716" y="22860"/>
                    <a:pt x="241351" y="20320"/>
                  </a:cubicBezTo>
                  <a:cubicBezTo>
                    <a:pt x="276389" y="17780"/>
                    <a:pt x="311427" y="16510"/>
                    <a:pt x="344621" y="13970"/>
                  </a:cubicBezTo>
                  <a:cubicBezTo>
                    <a:pt x="377815" y="11430"/>
                    <a:pt x="412853" y="8890"/>
                    <a:pt x="446047" y="8890"/>
                  </a:cubicBezTo>
                  <a:cubicBezTo>
                    <a:pt x="482929" y="7620"/>
                    <a:pt x="519811" y="10160"/>
                    <a:pt x="556693" y="8890"/>
                  </a:cubicBezTo>
                  <a:cubicBezTo>
                    <a:pt x="602796" y="8890"/>
                    <a:pt x="1438175" y="6350"/>
                    <a:pt x="1484278" y="5080"/>
                  </a:cubicBezTo>
                  <a:cubicBezTo>
                    <a:pt x="1528536" y="3810"/>
                    <a:pt x="1572795" y="2540"/>
                    <a:pt x="1618897" y="2540"/>
                  </a:cubicBezTo>
                  <a:cubicBezTo>
                    <a:pt x="1694506" y="1270"/>
                    <a:pt x="1768270" y="0"/>
                    <a:pt x="1843878" y="0"/>
                  </a:cubicBezTo>
                  <a:cubicBezTo>
                    <a:pt x="1875228" y="0"/>
                    <a:pt x="1908422" y="2540"/>
                    <a:pt x="1939771" y="2540"/>
                  </a:cubicBezTo>
                  <a:cubicBezTo>
                    <a:pt x="2026444" y="3810"/>
                    <a:pt x="2114961" y="5080"/>
                    <a:pt x="2201634" y="7620"/>
                  </a:cubicBezTo>
                  <a:cubicBezTo>
                    <a:pt x="2247737" y="8890"/>
                    <a:pt x="2293840" y="12700"/>
                    <a:pt x="2339942" y="16510"/>
                  </a:cubicBezTo>
                  <a:cubicBezTo>
                    <a:pt x="2351007" y="16510"/>
                    <a:pt x="2362071" y="16510"/>
                    <a:pt x="2371292" y="16510"/>
                  </a:cubicBezTo>
                  <a:cubicBezTo>
                    <a:pt x="2385070" y="17780"/>
                    <a:pt x="2393960" y="20320"/>
                    <a:pt x="2404120" y="21590"/>
                  </a:cubicBezTo>
                  <a:close/>
                  <a:moveTo>
                    <a:pt x="2414280" y="2013413"/>
                  </a:moveTo>
                  <a:cubicBezTo>
                    <a:pt x="2415550" y="1996903"/>
                    <a:pt x="2416820" y="1984203"/>
                    <a:pt x="2416820" y="1971503"/>
                  </a:cubicBezTo>
                  <a:cubicBezTo>
                    <a:pt x="2415550" y="1885093"/>
                    <a:pt x="2414280" y="1804295"/>
                    <a:pt x="2414280" y="1717400"/>
                  </a:cubicBezTo>
                  <a:cubicBezTo>
                    <a:pt x="2414280" y="1677763"/>
                    <a:pt x="2416820" y="1638126"/>
                    <a:pt x="2415550" y="1598490"/>
                  </a:cubicBezTo>
                  <a:cubicBezTo>
                    <a:pt x="2415550" y="1561902"/>
                    <a:pt x="2414280" y="1523790"/>
                    <a:pt x="2413010" y="1487202"/>
                  </a:cubicBezTo>
                  <a:cubicBezTo>
                    <a:pt x="2407930" y="1430796"/>
                    <a:pt x="2396500" y="263038"/>
                    <a:pt x="2396500" y="206632"/>
                  </a:cubicBezTo>
                  <a:cubicBezTo>
                    <a:pt x="2393960" y="159373"/>
                    <a:pt x="2391420" y="110589"/>
                    <a:pt x="2388880" y="63500"/>
                  </a:cubicBezTo>
                  <a:cubicBezTo>
                    <a:pt x="2387610" y="44450"/>
                    <a:pt x="2386340" y="43180"/>
                    <a:pt x="2365760" y="41910"/>
                  </a:cubicBezTo>
                  <a:cubicBezTo>
                    <a:pt x="2360227" y="41910"/>
                    <a:pt x="2356539" y="41910"/>
                    <a:pt x="2351007" y="40640"/>
                  </a:cubicBezTo>
                  <a:cubicBezTo>
                    <a:pt x="2304904" y="36830"/>
                    <a:pt x="2256957" y="31750"/>
                    <a:pt x="2210855" y="30480"/>
                  </a:cubicBezTo>
                  <a:cubicBezTo>
                    <a:pt x="2098365" y="26670"/>
                    <a:pt x="1984030" y="25400"/>
                    <a:pt x="1871540" y="22860"/>
                  </a:cubicBezTo>
                  <a:cubicBezTo>
                    <a:pt x="1854943" y="22860"/>
                    <a:pt x="1836502" y="22860"/>
                    <a:pt x="1819905" y="22860"/>
                  </a:cubicBezTo>
                  <a:cubicBezTo>
                    <a:pt x="1792243" y="22860"/>
                    <a:pt x="1764582" y="22860"/>
                    <a:pt x="1738764" y="22860"/>
                  </a:cubicBezTo>
                  <a:cubicBezTo>
                    <a:pt x="1679753" y="22860"/>
                    <a:pt x="1620741" y="22860"/>
                    <a:pt x="1563574" y="24130"/>
                  </a:cubicBezTo>
                  <a:cubicBezTo>
                    <a:pt x="1513783" y="25400"/>
                    <a:pt x="674716" y="29210"/>
                    <a:pt x="624925" y="29210"/>
                  </a:cubicBezTo>
                  <a:cubicBezTo>
                    <a:pt x="543784" y="29210"/>
                    <a:pt x="462644" y="26670"/>
                    <a:pt x="381503" y="33020"/>
                  </a:cubicBezTo>
                  <a:cubicBezTo>
                    <a:pt x="339089" y="36830"/>
                    <a:pt x="298518" y="36830"/>
                    <a:pt x="257948" y="38100"/>
                  </a:cubicBezTo>
                  <a:cubicBezTo>
                    <a:pt x="187872" y="41910"/>
                    <a:pt x="117796" y="45720"/>
                    <a:pt x="49530" y="50800"/>
                  </a:cubicBezTo>
                  <a:cubicBezTo>
                    <a:pt x="36830" y="50800"/>
                    <a:pt x="34290" y="53340"/>
                    <a:pt x="33020" y="69428"/>
                  </a:cubicBezTo>
                  <a:cubicBezTo>
                    <a:pt x="31750" y="96869"/>
                    <a:pt x="31750" y="124310"/>
                    <a:pt x="30480" y="151750"/>
                  </a:cubicBezTo>
                  <a:cubicBezTo>
                    <a:pt x="29210" y="197485"/>
                    <a:pt x="26670" y="241695"/>
                    <a:pt x="25400" y="287430"/>
                  </a:cubicBezTo>
                  <a:cubicBezTo>
                    <a:pt x="20320" y="336213"/>
                    <a:pt x="26670" y="1528363"/>
                    <a:pt x="29210" y="1577147"/>
                  </a:cubicBezTo>
                  <a:cubicBezTo>
                    <a:pt x="29210" y="1628979"/>
                    <a:pt x="29210" y="1682336"/>
                    <a:pt x="30480" y="1734169"/>
                  </a:cubicBezTo>
                  <a:cubicBezTo>
                    <a:pt x="30480" y="1772281"/>
                    <a:pt x="33020" y="1810393"/>
                    <a:pt x="33020" y="1848506"/>
                  </a:cubicBezTo>
                  <a:cubicBezTo>
                    <a:pt x="33020" y="1889667"/>
                    <a:pt x="33020" y="1930828"/>
                    <a:pt x="31750" y="1971503"/>
                  </a:cubicBezTo>
                  <a:cubicBezTo>
                    <a:pt x="31750" y="1975313"/>
                    <a:pt x="31750" y="1977853"/>
                    <a:pt x="31750" y="1981663"/>
                  </a:cubicBezTo>
                  <a:cubicBezTo>
                    <a:pt x="31750" y="1991823"/>
                    <a:pt x="35560" y="1995633"/>
                    <a:pt x="44450" y="1995633"/>
                  </a:cubicBezTo>
                  <a:cubicBezTo>
                    <a:pt x="64317" y="1995633"/>
                    <a:pt x="90135" y="1996903"/>
                    <a:pt x="114108" y="1996903"/>
                  </a:cubicBezTo>
                  <a:cubicBezTo>
                    <a:pt x="149146" y="1996903"/>
                    <a:pt x="186028" y="1994363"/>
                    <a:pt x="221066" y="1996903"/>
                  </a:cubicBezTo>
                  <a:cubicBezTo>
                    <a:pt x="278233" y="2000713"/>
                    <a:pt x="335401" y="2003253"/>
                    <a:pt x="392568" y="2001983"/>
                  </a:cubicBezTo>
                  <a:cubicBezTo>
                    <a:pt x="429450" y="2000713"/>
                    <a:pt x="464488" y="2003253"/>
                    <a:pt x="501370" y="2003253"/>
                  </a:cubicBezTo>
                  <a:cubicBezTo>
                    <a:pt x="554849" y="2003253"/>
                    <a:pt x="608328" y="2001983"/>
                    <a:pt x="661807" y="2003253"/>
                  </a:cubicBezTo>
                  <a:cubicBezTo>
                    <a:pt x="741104" y="2004523"/>
                    <a:pt x="1611521" y="1994363"/>
                    <a:pt x="1692662" y="1996903"/>
                  </a:cubicBezTo>
                  <a:cubicBezTo>
                    <a:pt x="1727700" y="1998173"/>
                    <a:pt x="1762737" y="1999443"/>
                    <a:pt x="1795931" y="1999443"/>
                  </a:cubicBezTo>
                  <a:cubicBezTo>
                    <a:pt x="1856787" y="2001983"/>
                    <a:pt x="1915798" y="1998173"/>
                    <a:pt x="1976654" y="2001983"/>
                  </a:cubicBezTo>
                  <a:cubicBezTo>
                    <a:pt x="2026444" y="2004523"/>
                    <a:pt x="2076235" y="2004523"/>
                    <a:pt x="2126026" y="2007063"/>
                  </a:cubicBezTo>
                  <a:cubicBezTo>
                    <a:pt x="2199790" y="2010873"/>
                    <a:pt x="2273554" y="2013413"/>
                    <a:pt x="2347319" y="2014683"/>
                  </a:cubicBezTo>
                  <a:cubicBezTo>
                    <a:pt x="2374980" y="2014683"/>
                    <a:pt x="2393960" y="2013413"/>
                    <a:pt x="2414280" y="2013413"/>
                  </a:cubicBezTo>
                  <a:close/>
                </a:path>
              </a:pathLst>
            </a:custGeom>
            <a:solidFill>
              <a:srgbClr val="000000"/>
            </a:solidFill>
          </p:spPr>
        </p:sp>
      </p:grpSp>
      <p:grpSp>
        <p:nvGrpSpPr>
          <p:cNvPr name="Group 11" id="11"/>
          <p:cNvGrpSpPr/>
          <p:nvPr/>
        </p:nvGrpSpPr>
        <p:grpSpPr>
          <a:xfrm rot="0">
            <a:off x="12550588" y="5231579"/>
            <a:ext cx="4908947" cy="4018738"/>
            <a:chOff x="0" y="0"/>
            <a:chExt cx="2432060" cy="1991020"/>
          </a:xfrm>
        </p:grpSpPr>
        <p:sp>
          <p:nvSpPr>
            <p:cNvPr name="Freeform 12" id="12"/>
            <p:cNvSpPr/>
            <p:nvPr/>
          </p:nvSpPr>
          <p:spPr>
            <a:xfrm flipH="false" flipV="false" rot="0">
              <a:off x="10160" y="16510"/>
              <a:ext cx="2409200" cy="1963080"/>
            </a:xfrm>
            <a:custGeom>
              <a:avLst/>
              <a:gdLst/>
              <a:ahLst/>
              <a:cxnLst/>
              <a:rect r="r" b="b" t="t" l="l"/>
              <a:pathLst>
                <a:path h="1963080" w="2409200">
                  <a:moveTo>
                    <a:pt x="2409200" y="1963080"/>
                  </a:moveTo>
                  <a:lnTo>
                    <a:pt x="0" y="1955460"/>
                  </a:lnTo>
                  <a:lnTo>
                    <a:pt x="0" y="694074"/>
                  </a:lnTo>
                  <a:lnTo>
                    <a:pt x="17780" y="19050"/>
                  </a:lnTo>
                  <a:lnTo>
                    <a:pt x="1199224" y="0"/>
                  </a:lnTo>
                  <a:lnTo>
                    <a:pt x="2390150" y="5080"/>
                  </a:lnTo>
                  <a:close/>
                </a:path>
              </a:pathLst>
            </a:custGeom>
            <a:solidFill>
              <a:srgbClr val="FFFFFF"/>
            </a:solidFill>
          </p:spPr>
        </p:sp>
        <p:sp>
          <p:nvSpPr>
            <p:cNvPr name="Freeform 13" id="13"/>
            <p:cNvSpPr/>
            <p:nvPr/>
          </p:nvSpPr>
          <p:spPr>
            <a:xfrm flipH="false" flipV="false" rot="0">
              <a:off x="-3810" y="0"/>
              <a:ext cx="2438410" cy="1989750"/>
            </a:xfrm>
            <a:custGeom>
              <a:avLst/>
              <a:gdLst/>
              <a:ahLst/>
              <a:cxnLst/>
              <a:rect r="r" b="b" t="t" l="l"/>
              <a:pathLst>
                <a:path h="1989750" w="2438410">
                  <a:moveTo>
                    <a:pt x="2404120" y="21590"/>
                  </a:moveTo>
                  <a:cubicBezTo>
                    <a:pt x="2405390" y="34290"/>
                    <a:pt x="2405390" y="44450"/>
                    <a:pt x="2406660" y="54610"/>
                  </a:cubicBezTo>
                  <a:cubicBezTo>
                    <a:pt x="2409200" y="93179"/>
                    <a:pt x="2410470" y="134935"/>
                    <a:pt x="2413010" y="175201"/>
                  </a:cubicBezTo>
                  <a:cubicBezTo>
                    <a:pt x="2413010" y="233362"/>
                    <a:pt x="2425710" y="1380186"/>
                    <a:pt x="2432060" y="1438348"/>
                  </a:cubicBezTo>
                  <a:cubicBezTo>
                    <a:pt x="2438410" y="1526335"/>
                    <a:pt x="2434600" y="1615814"/>
                    <a:pt x="2434600" y="1703802"/>
                  </a:cubicBezTo>
                  <a:cubicBezTo>
                    <a:pt x="2434600" y="1781351"/>
                    <a:pt x="2435870" y="1852934"/>
                    <a:pt x="2437140" y="1928790"/>
                  </a:cubicBezTo>
                  <a:cubicBezTo>
                    <a:pt x="2437140" y="1950380"/>
                    <a:pt x="2437140" y="1964350"/>
                    <a:pt x="2437140" y="1988480"/>
                  </a:cubicBezTo>
                  <a:cubicBezTo>
                    <a:pt x="2414280" y="1988480"/>
                    <a:pt x="2393960" y="1989750"/>
                    <a:pt x="2371292" y="1988480"/>
                  </a:cubicBezTo>
                  <a:cubicBezTo>
                    <a:pt x="2251425" y="1983400"/>
                    <a:pt x="2129714" y="1989750"/>
                    <a:pt x="2009847" y="1984670"/>
                  </a:cubicBezTo>
                  <a:cubicBezTo>
                    <a:pt x="1937927" y="1980860"/>
                    <a:pt x="1867851" y="1983400"/>
                    <a:pt x="1795931" y="1980860"/>
                  </a:cubicBezTo>
                  <a:cubicBezTo>
                    <a:pt x="1762737" y="1979590"/>
                    <a:pt x="1729544" y="1978320"/>
                    <a:pt x="1696350" y="1977050"/>
                  </a:cubicBezTo>
                  <a:cubicBezTo>
                    <a:pt x="1676065" y="1977050"/>
                    <a:pt x="1657623" y="1978320"/>
                    <a:pt x="1637338" y="1978320"/>
                  </a:cubicBezTo>
                  <a:cubicBezTo>
                    <a:pt x="1585703" y="1977050"/>
                    <a:pt x="1443707" y="1978320"/>
                    <a:pt x="1392072" y="1977050"/>
                  </a:cubicBezTo>
                  <a:cubicBezTo>
                    <a:pt x="1355190" y="1975780"/>
                    <a:pt x="617549" y="1984670"/>
                    <a:pt x="580666" y="1983400"/>
                  </a:cubicBezTo>
                  <a:cubicBezTo>
                    <a:pt x="571446" y="1983400"/>
                    <a:pt x="560381" y="1984670"/>
                    <a:pt x="551161" y="1984670"/>
                  </a:cubicBezTo>
                  <a:cubicBezTo>
                    <a:pt x="529031" y="1984670"/>
                    <a:pt x="508746" y="1985940"/>
                    <a:pt x="486617" y="1985940"/>
                  </a:cubicBezTo>
                  <a:cubicBezTo>
                    <a:pt x="431294" y="1985940"/>
                    <a:pt x="377815" y="1984670"/>
                    <a:pt x="322492" y="1983400"/>
                  </a:cubicBezTo>
                  <a:cubicBezTo>
                    <a:pt x="289298" y="1982130"/>
                    <a:pt x="256104" y="1980860"/>
                    <a:pt x="224754" y="1979590"/>
                  </a:cubicBezTo>
                  <a:cubicBezTo>
                    <a:pt x="165743" y="1978320"/>
                    <a:pt x="106732" y="1977050"/>
                    <a:pt x="48260" y="1977050"/>
                  </a:cubicBezTo>
                  <a:cubicBezTo>
                    <a:pt x="38100" y="1977050"/>
                    <a:pt x="29210" y="1977050"/>
                    <a:pt x="19050" y="1975780"/>
                  </a:cubicBezTo>
                  <a:cubicBezTo>
                    <a:pt x="10160" y="1974510"/>
                    <a:pt x="5080" y="1968160"/>
                    <a:pt x="7620" y="1959270"/>
                  </a:cubicBezTo>
                  <a:cubicBezTo>
                    <a:pt x="16510" y="1927500"/>
                    <a:pt x="12700" y="1890217"/>
                    <a:pt x="11430" y="1851443"/>
                  </a:cubicBezTo>
                  <a:cubicBezTo>
                    <a:pt x="10160" y="1772403"/>
                    <a:pt x="6350" y="1694854"/>
                    <a:pt x="7620" y="1615814"/>
                  </a:cubicBezTo>
                  <a:cubicBezTo>
                    <a:pt x="5080" y="1517387"/>
                    <a:pt x="0" y="298980"/>
                    <a:pt x="7620" y="199062"/>
                  </a:cubicBezTo>
                  <a:cubicBezTo>
                    <a:pt x="8890" y="179675"/>
                    <a:pt x="7620" y="158797"/>
                    <a:pt x="8890" y="139409"/>
                  </a:cubicBezTo>
                  <a:cubicBezTo>
                    <a:pt x="10160" y="108092"/>
                    <a:pt x="12700" y="73791"/>
                    <a:pt x="13970" y="44450"/>
                  </a:cubicBezTo>
                  <a:cubicBezTo>
                    <a:pt x="13970" y="41910"/>
                    <a:pt x="15240" y="39370"/>
                    <a:pt x="16510" y="38100"/>
                  </a:cubicBezTo>
                  <a:cubicBezTo>
                    <a:pt x="38100" y="35560"/>
                    <a:pt x="60629" y="30480"/>
                    <a:pt x="90135" y="29210"/>
                  </a:cubicBezTo>
                  <a:cubicBezTo>
                    <a:pt x="139925" y="25400"/>
                    <a:pt x="189716" y="22860"/>
                    <a:pt x="241351" y="20320"/>
                  </a:cubicBezTo>
                  <a:cubicBezTo>
                    <a:pt x="276389" y="17780"/>
                    <a:pt x="311427" y="16510"/>
                    <a:pt x="344621" y="13970"/>
                  </a:cubicBezTo>
                  <a:cubicBezTo>
                    <a:pt x="377815" y="11430"/>
                    <a:pt x="412853" y="8890"/>
                    <a:pt x="446047" y="8890"/>
                  </a:cubicBezTo>
                  <a:cubicBezTo>
                    <a:pt x="482929" y="7620"/>
                    <a:pt x="519811" y="10160"/>
                    <a:pt x="556693" y="8890"/>
                  </a:cubicBezTo>
                  <a:cubicBezTo>
                    <a:pt x="602796" y="8890"/>
                    <a:pt x="1438175" y="6350"/>
                    <a:pt x="1484278" y="5080"/>
                  </a:cubicBezTo>
                  <a:cubicBezTo>
                    <a:pt x="1528536" y="3810"/>
                    <a:pt x="1572795" y="2540"/>
                    <a:pt x="1618897" y="2540"/>
                  </a:cubicBezTo>
                  <a:cubicBezTo>
                    <a:pt x="1694506" y="1270"/>
                    <a:pt x="1768270" y="0"/>
                    <a:pt x="1843878" y="0"/>
                  </a:cubicBezTo>
                  <a:cubicBezTo>
                    <a:pt x="1875228" y="0"/>
                    <a:pt x="1908422" y="2540"/>
                    <a:pt x="1939771" y="2540"/>
                  </a:cubicBezTo>
                  <a:cubicBezTo>
                    <a:pt x="2026444" y="3810"/>
                    <a:pt x="2114961" y="5080"/>
                    <a:pt x="2201634" y="7620"/>
                  </a:cubicBezTo>
                  <a:cubicBezTo>
                    <a:pt x="2247737" y="8890"/>
                    <a:pt x="2293840" y="12700"/>
                    <a:pt x="2339942" y="16510"/>
                  </a:cubicBezTo>
                  <a:cubicBezTo>
                    <a:pt x="2351007" y="16510"/>
                    <a:pt x="2362071" y="16510"/>
                    <a:pt x="2371292" y="16510"/>
                  </a:cubicBezTo>
                  <a:cubicBezTo>
                    <a:pt x="2385070" y="17780"/>
                    <a:pt x="2393960" y="20320"/>
                    <a:pt x="2404120" y="21590"/>
                  </a:cubicBezTo>
                  <a:close/>
                  <a:moveTo>
                    <a:pt x="2414280" y="1971970"/>
                  </a:moveTo>
                  <a:cubicBezTo>
                    <a:pt x="2415550" y="1955460"/>
                    <a:pt x="2416820" y="1942760"/>
                    <a:pt x="2416820" y="1930060"/>
                  </a:cubicBezTo>
                  <a:cubicBezTo>
                    <a:pt x="2415550" y="1845477"/>
                    <a:pt x="2414280" y="1766438"/>
                    <a:pt x="2414280" y="1681432"/>
                  </a:cubicBezTo>
                  <a:cubicBezTo>
                    <a:pt x="2414280" y="1642658"/>
                    <a:pt x="2416820" y="1603884"/>
                    <a:pt x="2415550" y="1565110"/>
                  </a:cubicBezTo>
                  <a:cubicBezTo>
                    <a:pt x="2415550" y="1529318"/>
                    <a:pt x="2414280" y="1492035"/>
                    <a:pt x="2413010" y="1456243"/>
                  </a:cubicBezTo>
                  <a:cubicBezTo>
                    <a:pt x="2407930" y="1401065"/>
                    <a:pt x="2396500" y="258715"/>
                    <a:pt x="2396500" y="203536"/>
                  </a:cubicBezTo>
                  <a:cubicBezTo>
                    <a:pt x="2393960" y="157305"/>
                    <a:pt x="2391420" y="109583"/>
                    <a:pt x="2388880" y="63500"/>
                  </a:cubicBezTo>
                  <a:cubicBezTo>
                    <a:pt x="2387610" y="44450"/>
                    <a:pt x="2386340" y="43180"/>
                    <a:pt x="2365760" y="41910"/>
                  </a:cubicBezTo>
                  <a:cubicBezTo>
                    <a:pt x="2360227" y="41910"/>
                    <a:pt x="2356539" y="41910"/>
                    <a:pt x="2351007" y="40640"/>
                  </a:cubicBezTo>
                  <a:cubicBezTo>
                    <a:pt x="2304904" y="36830"/>
                    <a:pt x="2256957" y="31750"/>
                    <a:pt x="2210855" y="30480"/>
                  </a:cubicBezTo>
                  <a:cubicBezTo>
                    <a:pt x="2098365" y="26670"/>
                    <a:pt x="1984030" y="25400"/>
                    <a:pt x="1871540" y="22860"/>
                  </a:cubicBezTo>
                  <a:cubicBezTo>
                    <a:pt x="1854943" y="22860"/>
                    <a:pt x="1836502" y="22860"/>
                    <a:pt x="1819905" y="22860"/>
                  </a:cubicBezTo>
                  <a:cubicBezTo>
                    <a:pt x="1792243" y="22860"/>
                    <a:pt x="1764582" y="22860"/>
                    <a:pt x="1738764" y="22860"/>
                  </a:cubicBezTo>
                  <a:cubicBezTo>
                    <a:pt x="1679753" y="22860"/>
                    <a:pt x="1620741" y="22860"/>
                    <a:pt x="1563574" y="24130"/>
                  </a:cubicBezTo>
                  <a:cubicBezTo>
                    <a:pt x="1513783" y="25400"/>
                    <a:pt x="674716" y="29210"/>
                    <a:pt x="624925" y="29210"/>
                  </a:cubicBezTo>
                  <a:cubicBezTo>
                    <a:pt x="543784" y="29210"/>
                    <a:pt x="462644" y="26670"/>
                    <a:pt x="381503" y="33020"/>
                  </a:cubicBezTo>
                  <a:cubicBezTo>
                    <a:pt x="339089" y="36830"/>
                    <a:pt x="298518" y="36830"/>
                    <a:pt x="257948" y="38100"/>
                  </a:cubicBezTo>
                  <a:cubicBezTo>
                    <a:pt x="187872" y="41910"/>
                    <a:pt x="117796" y="45720"/>
                    <a:pt x="49530" y="50800"/>
                  </a:cubicBezTo>
                  <a:cubicBezTo>
                    <a:pt x="36830" y="50800"/>
                    <a:pt x="34290" y="53340"/>
                    <a:pt x="33020" y="69317"/>
                  </a:cubicBezTo>
                  <a:cubicBezTo>
                    <a:pt x="31750" y="96161"/>
                    <a:pt x="31750" y="123005"/>
                    <a:pt x="30480" y="149849"/>
                  </a:cubicBezTo>
                  <a:cubicBezTo>
                    <a:pt x="29210" y="194588"/>
                    <a:pt x="26670" y="237836"/>
                    <a:pt x="25400" y="282576"/>
                  </a:cubicBezTo>
                  <a:cubicBezTo>
                    <a:pt x="20320" y="330298"/>
                    <a:pt x="26670" y="1496509"/>
                    <a:pt x="29210" y="1544231"/>
                  </a:cubicBezTo>
                  <a:cubicBezTo>
                    <a:pt x="29210" y="1594936"/>
                    <a:pt x="29210" y="1647132"/>
                    <a:pt x="30480" y="1697837"/>
                  </a:cubicBezTo>
                  <a:cubicBezTo>
                    <a:pt x="30480" y="1735120"/>
                    <a:pt x="33020" y="1772403"/>
                    <a:pt x="33020" y="1809686"/>
                  </a:cubicBezTo>
                  <a:cubicBezTo>
                    <a:pt x="33020" y="1849951"/>
                    <a:pt x="33020" y="1890217"/>
                    <a:pt x="31750" y="1930060"/>
                  </a:cubicBezTo>
                  <a:cubicBezTo>
                    <a:pt x="31750" y="1933870"/>
                    <a:pt x="31750" y="1936410"/>
                    <a:pt x="31750" y="1940220"/>
                  </a:cubicBezTo>
                  <a:cubicBezTo>
                    <a:pt x="31750" y="1950380"/>
                    <a:pt x="35560" y="1954190"/>
                    <a:pt x="44450" y="1954190"/>
                  </a:cubicBezTo>
                  <a:cubicBezTo>
                    <a:pt x="64317" y="1954190"/>
                    <a:pt x="90135" y="1955460"/>
                    <a:pt x="114108" y="1955460"/>
                  </a:cubicBezTo>
                  <a:cubicBezTo>
                    <a:pt x="149146" y="1955460"/>
                    <a:pt x="186028" y="1952920"/>
                    <a:pt x="221066" y="1955460"/>
                  </a:cubicBezTo>
                  <a:cubicBezTo>
                    <a:pt x="278233" y="1959270"/>
                    <a:pt x="335401" y="1961810"/>
                    <a:pt x="392568" y="1960540"/>
                  </a:cubicBezTo>
                  <a:cubicBezTo>
                    <a:pt x="429450" y="1959270"/>
                    <a:pt x="464488" y="1961810"/>
                    <a:pt x="501370" y="1961810"/>
                  </a:cubicBezTo>
                  <a:cubicBezTo>
                    <a:pt x="554849" y="1961810"/>
                    <a:pt x="608328" y="1960540"/>
                    <a:pt x="661807" y="1961810"/>
                  </a:cubicBezTo>
                  <a:cubicBezTo>
                    <a:pt x="741104" y="1963080"/>
                    <a:pt x="1611521" y="1952920"/>
                    <a:pt x="1692662" y="1955460"/>
                  </a:cubicBezTo>
                  <a:cubicBezTo>
                    <a:pt x="1727700" y="1956730"/>
                    <a:pt x="1762737" y="1958000"/>
                    <a:pt x="1795931" y="1958000"/>
                  </a:cubicBezTo>
                  <a:cubicBezTo>
                    <a:pt x="1856787" y="1960540"/>
                    <a:pt x="1915798" y="1956730"/>
                    <a:pt x="1976654" y="1960540"/>
                  </a:cubicBezTo>
                  <a:cubicBezTo>
                    <a:pt x="2026444" y="1963080"/>
                    <a:pt x="2076235" y="1963080"/>
                    <a:pt x="2126026" y="1965620"/>
                  </a:cubicBezTo>
                  <a:cubicBezTo>
                    <a:pt x="2199790" y="1969430"/>
                    <a:pt x="2273554" y="1971970"/>
                    <a:pt x="2347319" y="1973240"/>
                  </a:cubicBezTo>
                  <a:cubicBezTo>
                    <a:pt x="2374980" y="1973240"/>
                    <a:pt x="2393960" y="1971970"/>
                    <a:pt x="2414280" y="1971970"/>
                  </a:cubicBezTo>
                  <a:close/>
                </a:path>
              </a:pathLst>
            </a:custGeom>
            <a:solidFill>
              <a:srgbClr val="000000"/>
            </a:solidFill>
          </p:spPr>
        </p:sp>
      </p:grpSp>
      <p:sp>
        <p:nvSpPr>
          <p:cNvPr name="Freeform 14" id="14"/>
          <p:cNvSpPr/>
          <p:nvPr/>
        </p:nvSpPr>
        <p:spPr>
          <a:xfrm flipH="true" flipV="false" rot="0">
            <a:off x="16195664" y="7319901"/>
            <a:ext cx="1736931" cy="2363171"/>
          </a:xfrm>
          <a:custGeom>
            <a:avLst/>
            <a:gdLst/>
            <a:ahLst/>
            <a:cxnLst/>
            <a:rect r="r" b="b" t="t" l="l"/>
            <a:pathLst>
              <a:path h="2363171" w="1736931">
                <a:moveTo>
                  <a:pt x="1736931" y="0"/>
                </a:moveTo>
                <a:lnTo>
                  <a:pt x="0" y="0"/>
                </a:lnTo>
                <a:lnTo>
                  <a:pt x="0" y="2363171"/>
                </a:lnTo>
                <a:lnTo>
                  <a:pt x="1736931" y="2363171"/>
                </a:lnTo>
                <a:lnTo>
                  <a:pt x="17369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607156">
            <a:off x="7035278" y="8962410"/>
            <a:ext cx="735362" cy="2053041"/>
          </a:xfrm>
          <a:custGeom>
            <a:avLst/>
            <a:gdLst/>
            <a:ahLst/>
            <a:cxnLst/>
            <a:rect r="r" b="b" t="t" l="l"/>
            <a:pathLst>
              <a:path h="2053041" w="735362">
                <a:moveTo>
                  <a:pt x="0" y="0"/>
                </a:moveTo>
                <a:lnTo>
                  <a:pt x="735362" y="0"/>
                </a:lnTo>
                <a:lnTo>
                  <a:pt x="735362" y="2053041"/>
                </a:lnTo>
                <a:lnTo>
                  <a:pt x="0" y="2053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6749096" y="266260"/>
            <a:ext cx="1307725" cy="1410580"/>
          </a:xfrm>
          <a:custGeom>
            <a:avLst/>
            <a:gdLst/>
            <a:ahLst/>
            <a:cxnLst/>
            <a:rect r="r" b="b" t="t" l="l"/>
            <a:pathLst>
              <a:path h="1410580" w="1307725">
                <a:moveTo>
                  <a:pt x="1307725" y="0"/>
                </a:moveTo>
                <a:lnTo>
                  <a:pt x="0" y="0"/>
                </a:lnTo>
                <a:lnTo>
                  <a:pt x="0" y="1410580"/>
                </a:lnTo>
                <a:lnTo>
                  <a:pt x="1307725" y="1410580"/>
                </a:lnTo>
                <a:lnTo>
                  <a:pt x="13077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244796" y="2830464"/>
            <a:ext cx="1170388" cy="1108677"/>
          </a:xfrm>
          <a:custGeom>
            <a:avLst/>
            <a:gdLst/>
            <a:ahLst/>
            <a:cxnLst/>
            <a:rect r="r" b="b" t="t" l="l"/>
            <a:pathLst>
              <a:path h="1108677" w="1170388">
                <a:moveTo>
                  <a:pt x="0" y="0"/>
                </a:moveTo>
                <a:lnTo>
                  <a:pt x="1170387" y="0"/>
                </a:lnTo>
                <a:lnTo>
                  <a:pt x="1170387" y="1108676"/>
                </a:lnTo>
                <a:lnTo>
                  <a:pt x="0" y="1108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244796" y="6538489"/>
            <a:ext cx="1170388" cy="1108677"/>
          </a:xfrm>
          <a:custGeom>
            <a:avLst/>
            <a:gdLst/>
            <a:ahLst/>
            <a:cxnLst/>
            <a:rect r="r" b="b" t="t" l="l"/>
            <a:pathLst>
              <a:path h="1108677" w="1170388">
                <a:moveTo>
                  <a:pt x="0" y="0"/>
                </a:moveTo>
                <a:lnTo>
                  <a:pt x="1170387" y="0"/>
                </a:lnTo>
                <a:lnTo>
                  <a:pt x="1170387" y="1108676"/>
                </a:lnTo>
                <a:lnTo>
                  <a:pt x="0" y="1108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340441">
            <a:off x="2788821" y="4482302"/>
            <a:ext cx="1579849" cy="1585722"/>
            <a:chOff x="0" y="0"/>
            <a:chExt cx="1708150" cy="1714500"/>
          </a:xfrm>
        </p:grpSpPr>
        <p:sp>
          <p:nvSpPr>
            <p:cNvPr name="Freeform 20" id="20"/>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21" id="21"/>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22" id="22"/>
          <p:cNvGrpSpPr/>
          <p:nvPr/>
        </p:nvGrpSpPr>
        <p:grpSpPr>
          <a:xfrm rot="-318951">
            <a:off x="4750538" y="4409610"/>
            <a:ext cx="1579849" cy="1585722"/>
            <a:chOff x="0" y="0"/>
            <a:chExt cx="1708150" cy="1714500"/>
          </a:xfrm>
        </p:grpSpPr>
        <p:sp>
          <p:nvSpPr>
            <p:cNvPr name="Freeform 23" id="23"/>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24" id="24"/>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25" id="25"/>
          <p:cNvGrpSpPr/>
          <p:nvPr/>
        </p:nvGrpSpPr>
        <p:grpSpPr>
          <a:xfrm rot="-318951">
            <a:off x="8321828" y="1617375"/>
            <a:ext cx="3398011" cy="3410643"/>
            <a:chOff x="0" y="0"/>
            <a:chExt cx="1708150" cy="1714500"/>
          </a:xfrm>
        </p:grpSpPr>
        <p:sp>
          <p:nvSpPr>
            <p:cNvPr name="Freeform 26" id="26"/>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27" id="27"/>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28" id="28"/>
          <p:cNvSpPr/>
          <p:nvPr/>
        </p:nvSpPr>
        <p:spPr>
          <a:xfrm rot="138720">
            <a:off x="3431583" y="4420062"/>
            <a:ext cx="435576" cy="149851"/>
          </a:xfrm>
          <a:prstGeom prst="rect">
            <a:avLst/>
          </a:prstGeom>
          <a:solidFill>
            <a:srgbClr val="000000"/>
          </a:solidFill>
        </p:spPr>
      </p:sp>
      <p:sp>
        <p:nvSpPr>
          <p:cNvPr name="AutoShape 29" id="29"/>
          <p:cNvSpPr/>
          <p:nvPr/>
        </p:nvSpPr>
        <p:spPr>
          <a:xfrm rot="-520672">
            <a:off x="5243275" y="4348214"/>
            <a:ext cx="435576" cy="149851"/>
          </a:xfrm>
          <a:prstGeom prst="rect">
            <a:avLst/>
          </a:prstGeom>
          <a:solidFill>
            <a:srgbClr val="000000"/>
          </a:solidFill>
        </p:spPr>
      </p:sp>
      <p:sp>
        <p:nvSpPr>
          <p:cNvPr name="AutoShape 30" id="30"/>
          <p:cNvSpPr/>
          <p:nvPr/>
        </p:nvSpPr>
        <p:spPr>
          <a:xfrm rot="-520672">
            <a:off x="9576445" y="1601915"/>
            <a:ext cx="435576" cy="149851"/>
          </a:xfrm>
          <a:prstGeom prst="rect">
            <a:avLst/>
          </a:prstGeom>
          <a:solidFill>
            <a:srgbClr val="000000"/>
          </a:solidFill>
        </p:spPr>
      </p:sp>
      <p:sp>
        <p:nvSpPr>
          <p:cNvPr name="TextBox 31" id="31"/>
          <p:cNvSpPr txBox="true"/>
          <p:nvPr/>
        </p:nvSpPr>
        <p:spPr>
          <a:xfrm rot="-318951">
            <a:off x="13793611" y="7401394"/>
            <a:ext cx="1414463" cy="685647"/>
          </a:xfrm>
          <a:prstGeom prst="rect">
            <a:avLst/>
          </a:prstGeom>
        </p:spPr>
        <p:txBody>
          <a:bodyPr anchor="t" rtlCol="false" tIns="0" lIns="0" bIns="0" rIns="0">
            <a:spAutoFit/>
          </a:bodyPr>
          <a:lstStyle/>
          <a:p>
            <a:pPr algn="ctr" marL="0" indent="0" lvl="0">
              <a:lnSpc>
                <a:spcPts val="1799"/>
              </a:lnSpc>
            </a:pPr>
            <a:r>
              <a:rPr lang="en-US" sz="1499">
                <a:solidFill>
                  <a:srgbClr val="000000"/>
                </a:solidFill>
                <a:latin typeface="Gaegu Bold"/>
              </a:rPr>
              <a:t>Cop</a:t>
            </a:r>
            <a:r>
              <a:rPr lang="en-US" sz="1499" u="none">
                <a:solidFill>
                  <a:srgbClr val="000000"/>
                </a:solidFill>
                <a:latin typeface="Gaegu Bold"/>
              </a:rPr>
              <a:t>y a sticky note, then write your thoughts</a:t>
            </a:r>
          </a:p>
        </p:txBody>
      </p:sp>
      <p:sp>
        <p:nvSpPr>
          <p:cNvPr name="TextBox 32" id="32"/>
          <p:cNvSpPr txBox="true"/>
          <p:nvPr/>
        </p:nvSpPr>
        <p:spPr>
          <a:xfrm rot="0">
            <a:off x="14028438" y="981553"/>
            <a:ext cx="1953248" cy="485750"/>
          </a:xfrm>
          <a:prstGeom prst="rect">
            <a:avLst/>
          </a:prstGeom>
        </p:spPr>
        <p:txBody>
          <a:bodyPr anchor="t" rtlCol="false" tIns="0" lIns="0" bIns="0" rIns="0">
            <a:spAutoFit/>
          </a:bodyPr>
          <a:lstStyle/>
          <a:p>
            <a:pPr algn="ctr">
              <a:lnSpc>
                <a:spcPts val="3360"/>
              </a:lnSpc>
            </a:pPr>
            <a:r>
              <a:rPr lang="en-US" sz="2800">
                <a:solidFill>
                  <a:srgbClr val="000000"/>
                </a:solidFill>
                <a:latin typeface="Gaegu"/>
              </a:rPr>
              <a:t>Action 3</a:t>
            </a:r>
          </a:p>
        </p:txBody>
      </p:sp>
      <p:sp>
        <p:nvSpPr>
          <p:cNvPr name="TextBox 33" id="33"/>
          <p:cNvSpPr txBox="true"/>
          <p:nvPr/>
        </p:nvSpPr>
        <p:spPr>
          <a:xfrm rot="0">
            <a:off x="13566949" y="5217967"/>
            <a:ext cx="3032755" cy="485750"/>
          </a:xfrm>
          <a:prstGeom prst="rect">
            <a:avLst/>
          </a:prstGeom>
        </p:spPr>
        <p:txBody>
          <a:bodyPr anchor="t" rtlCol="false" tIns="0" lIns="0" bIns="0" rIns="0">
            <a:spAutoFit/>
          </a:bodyPr>
          <a:lstStyle/>
          <a:p>
            <a:pPr algn="ctr">
              <a:lnSpc>
                <a:spcPts val="3360"/>
              </a:lnSpc>
            </a:pPr>
            <a:r>
              <a:rPr lang="en-US" sz="2800">
                <a:solidFill>
                  <a:srgbClr val="000000"/>
                </a:solidFill>
                <a:latin typeface="Gaegu"/>
              </a:rPr>
              <a:t>Action 4</a:t>
            </a:r>
          </a:p>
        </p:txBody>
      </p:sp>
      <p:grpSp>
        <p:nvGrpSpPr>
          <p:cNvPr name="Group 34" id="34"/>
          <p:cNvGrpSpPr/>
          <p:nvPr/>
        </p:nvGrpSpPr>
        <p:grpSpPr>
          <a:xfrm rot="291713">
            <a:off x="7996246" y="5823472"/>
            <a:ext cx="3398011" cy="3410643"/>
            <a:chOff x="0" y="0"/>
            <a:chExt cx="1708150" cy="1714500"/>
          </a:xfrm>
        </p:grpSpPr>
        <p:sp>
          <p:nvSpPr>
            <p:cNvPr name="Freeform 35" id="35"/>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36" id="36"/>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37" id="37"/>
          <p:cNvSpPr/>
          <p:nvPr/>
        </p:nvSpPr>
        <p:spPr>
          <a:xfrm rot="-79982">
            <a:off x="9590700" y="5813537"/>
            <a:ext cx="435576" cy="149851"/>
          </a:xfrm>
          <a:prstGeom prst="rect">
            <a:avLst/>
          </a:prstGeom>
          <a:solidFill>
            <a:srgbClr val="000000"/>
          </a:solidFill>
        </p:spPr>
      </p:sp>
      <p:grpSp>
        <p:nvGrpSpPr>
          <p:cNvPr name="Group 38" id="38"/>
          <p:cNvGrpSpPr/>
          <p:nvPr/>
        </p:nvGrpSpPr>
        <p:grpSpPr>
          <a:xfrm rot="0">
            <a:off x="13309774" y="1449361"/>
            <a:ext cx="3398011" cy="3410643"/>
            <a:chOff x="0" y="0"/>
            <a:chExt cx="1708150" cy="1714500"/>
          </a:xfrm>
        </p:grpSpPr>
        <p:sp>
          <p:nvSpPr>
            <p:cNvPr name="Freeform 39" id="39"/>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40" id="40"/>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Freeform 41" id="41"/>
          <p:cNvSpPr/>
          <p:nvPr/>
        </p:nvSpPr>
        <p:spPr>
          <a:xfrm flipH="false" flipV="false" rot="839843">
            <a:off x="13788120" y="501049"/>
            <a:ext cx="2433883" cy="1513433"/>
          </a:xfrm>
          <a:custGeom>
            <a:avLst/>
            <a:gdLst/>
            <a:ahLst/>
            <a:cxnLst/>
            <a:rect r="r" b="b" t="t" l="l"/>
            <a:pathLst>
              <a:path h="1513433" w="2433883">
                <a:moveTo>
                  <a:pt x="0" y="0"/>
                </a:moveTo>
                <a:lnTo>
                  <a:pt x="2433883" y="0"/>
                </a:lnTo>
                <a:lnTo>
                  <a:pt x="2433883" y="1513433"/>
                </a:lnTo>
                <a:lnTo>
                  <a:pt x="0" y="1513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42" id="42"/>
          <p:cNvSpPr/>
          <p:nvPr/>
        </p:nvSpPr>
        <p:spPr>
          <a:xfrm rot="-520672">
            <a:off x="14564392" y="1442155"/>
            <a:ext cx="435576" cy="149851"/>
          </a:xfrm>
          <a:prstGeom prst="rect">
            <a:avLst/>
          </a:prstGeom>
          <a:solidFill>
            <a:srgbClr val="000000"/>
          </a:solidFill>
        </p:spPr>
      </p:sp>
      <p:grpSp>
        <p:nvGrpSpPr>
          <p:cNvPr name="Group 43" id="43"/>
          <p:cNvGrpSpPr/>
          <p:nvPr/>
        </p:nvGrpSpPr>
        <p:grpSpPr>
          <a:xfrm rot="205104">
            <a:off x="12872230" y="5784418"/>
            <a:ext cx="3398011" cy="3410643"/>
            <a:chOff x="0" y="0"/>
            <a:chExt cx="1708150" cy="1714500"/>
          </a:xfrm>
        </p:grpSpPr>
        <p:sp>
          <p:nvSpPr>
            <p:cNvPr name="Freeform 44" id="44"/>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45" id="45"/>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46" id="46"/>
          <p:cNvSpPr/>
          <p:nvPr/>
        </p:nvSpPr>
        <p:spPr>
          <a:xfrm rot="-520672">
            <a:off x="14385386" y="5706610"/>
            <a:ext cx="435576" cy="149851"/>
          </a:xfrm>
          <a:prstGeom prst="rect">
            <a:avLst/>
          </a:prstGeom>
          <a:solidFill>
            <a:srgbClr val="000000"/>
          </a:solidFill>
        </p:spPr>
      </p:sp>
      <p:sp>
        <p:nvSpPr>
          <p:cNvPr name="Freeform 47" id="47"/>
          <p:cNvSpPr/>
          <p:nvPr/>
        </p:nvSpPr>
        <p:spPr>
          <a:xfrm flipH="false" flipV="false" rot="0">
            <a:off x="2997486" y="4694630"/>
            <a:ext cx="1162519" cy="1161065"/>
          </a:xfrm>
          <a:custGeom>
            <a:avLst/>
            <a:gdLst/>
            <a:ahLst/>
            <a:cxnLst/>
            <a:rect r="r" b="b" t="t" l="l"/>
            <a:pathLst>
              <a:path h="1161065" w="1162519">
                <a:moveTo>
                  <a:pt x="0" y="0"/>
                </a:moveTo>
                <a:lnTo>
                  <a:pt x="1162518" y="0"/>
                </a:lnTo>
                <a:lnTo>
                  <a:pt x="1162518" y="1161066"/>
                </a:lnTo>
                <a:lnTo>
                  <a:pt x="0" y="11610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8" id="48"/>
          <p:cNvSpPr/>
          <p:nvPr/>
        </p:nvSpPr>
        <p:spPr>
          <a:xfrm flipH="false" flipV="false" rot="0">
            <a:off x="4978401" y="4658603"/>
            <a:ext cx="1145951" cy="1145951"/>
          </a:xfrm>
          <a:custGeom>
            <a:avLst/>
            <a:gdLst/>
            <a:ahLst/>
            <a:cxnLst/>
            <a:rect r="r" b="b" t="t" l="l"/>
            <a:pathLst>
              <a:path h="1145951" w="1145951">
                <a:moveTo>
                  <a:pt x="0" y="0"/>
                </a:moveTo>
                <a:lnTo>
                  <a:pt x="1145951" y="0"/>
                </a:lnTo>
                <a:lnTo>
                  <a:pt x="1145951" y="1145952"/>
                </a:lnTo>
                <a:lnTo>
                  <a:pt x="0" y="11459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9" id="49"/>
          <p:cNvSpPr txBox="true"/>
          <p:nvPr/>
        </p:nvSpPr>
        <p:spPr>
          <a:xfrm rot="0">
            <a:off x="1471534" y="523869"/>
            <a:ext cx="4928910" cy="2228863"/>
          </a:xfrm>
          <a:prstGeom prst="rect">
            <a:avLst/>
          </a:prstGeom>
        </p:spPr>
        <p:txBody>
          <a:bodyPr anchor="t" rtlCol="false" tIns="0" lIns="0" bIns="0" rIns="0">
            <a:spAutoFit/>
          </a:bodyPr>
          <a:lstStyle/>
          <a:p>
            <a:pPr>
              <a:lnSpc>
                <a:spcPts val="7650"/>
              </a:lnSpc>
            </a:pPr>
            <a:r>
              <a:rPr lang="en-US" sz="8500">
                <a:solidFill>
                  <a:srgbClr val="000000"/>
                </a:solidFill>
                <a:latin typeface="Gaegu Bold"/>
              </a:rPr>
              <a:t>Dataset Selection</a:t>
            </a:r>
          </a:p>
        </p:txBody>
      </p:sp>
      <p:sp>
        <p:nvSpPr>
          <p:cNvPr name="TextBox 50" id="50"/>
          <p:cNvSpPr txBox="true"/>
          <p:nvPr/>
        </p:nvSpPr>
        <p:spPr>
          <a:xfrm rot="0">
            <a:off x="2714302" y="2956177"/>
            <a:ext cx="4143473" cy="990600"/>
          </a:xfrm>
          <a:prstGeom prst="rect">
            <a:avLst/>
          </a:prstGeom>
        </p:spPr>
        <p:txBody>
          <a:bodyPr anchor="t" rtlCol="false" tIns="0" lIns="0" bIns="0" rIns="0">
            <a:spAutoFit/>
          </a:bodyPr>
          <a:lstStyle/>
          <a:p>
            <a:pPr>
              <a:lnSpc>
                <a:spcPts val="3600"/>
              </a:lnSpc>
            </a:pPr>
            <a:r>
              <a:rPr lang="en-US" sz="3000">
                <a:solidFill>
                  <a:srgbClr val="000000"/>
                </a:solidFill>
                <a:latin typeface="Gaegu Bold"/>
              </a:rPr>
              <a:t>iSarcasm, a collection of tweets</a:t>
            </a:r>
          </a:p>
        </p:txBody>
      </p:sp>
      <p:sp>
        <p:nvSpPr>
          <p:cNvPr name="TextBox 51" id="51"/>
          <p:cNvSpPr txBox="true"/>
          <p:nvPr/>
        </p:nvSpPr>
        <p:spPr>
          <a:xfrm rot="0">
            <a:off x="2714302" y="6614393"/>
            <a:ext cx="4688657" cy="990600"/>
          </a:xfrm>
          <a:prstGeom prst="rect">
            <a:avLst/>
          </a:prstGeom>
        </p:spPr>
        <p:txBody>
          <a:bodyPr anchor="t" rtlCol="false" tIns="0" lIns="0" bIns="0" rIns="0">
            <a:spAutoFit/>
          </a:bodyPr>
          <a:lstStyle/>
          <a:p>
            <a:pPr>
              <a:lnSpc>
                <a:spcPts val="3600"/>
              </a:lnSpc>
            </a:pPr>
            <a:r>
              <a:rPr lang="en-US" sz="3000">
                <a:solidFill>
                  <a:srgbClr val="000000"/>
                </a:solidFill>
                <a:latin typeface="Gaegu Bold"/>
              </a:rPr>
              <a:t>SARC, a repository of comments from Reddit posts</a:t>
            </a:r>
          </a:p>
        </p:txBody>
      </p:sp>
      <p:sp>
        <p:nvSpPr>
          <p:cNvPr name="TextBox 52" id="52"/>
          <p:cNvSpPr txBox="true"/>
          <p:nvPr/>
        </p:nvSpPr>
        <p:spPr>
          <a:xfrm rot="0">
            <a:off x="1471534" y="3192783"/>
            <a:ext cx="640711" cy="419093"/>
          </a:xfrm>
          <a:prstGeom prst="rect">
            <a:avLst/>
          </a:prstGeom>
        </p:spPr>
        <p:txBody>
          <a:bodyPr anchor="t" rtlCol="false" tIns="0" lIns="0" bIns="0" rIns="0">
            <a:spAutoFit/>
          </a:bodyPr>
          <a:lstStyle/>
          <a:p>
            <a:pPr algn="ctr">
              <a:lnSpc>
                <a:spcPts val="2400"/>
              </a:lnSpc>
            </a:pPr>
            <a:r>
              <a:rPr lang="en-US" sz="3000">
                <a:solidFill>
                  <a:srgbClr val="000000"/>
                </a:solidFill>
                <a:latin typeface="Gaegu"/>
              </a:rPr>
              <a:t>1</a:t>
            </a:r>
          </a:p>
        </p:txBody>
      </p:sp>
      <p:sp>
        <p:nvSpPr>
          <p:cNvPr name="TextBox 53" id="53"/>
          <p:cNvSpPr txBox="true"/>
          <p:nvPr/>
        </p:nvSpPr>
        <p:spPr>
          <a:xfrm rot="0">
            <a:off x="1471534" y="6900808"/>
            <a:ext cx="640711" cy="419093"/>
          </a:xfrm>
          <a:prstGeom prst="rect">
            <a:avLst/>
          </a:prstGeom>
        </p:spPr>
        <p:txBody>
          <a:bodyPr anchor="t" rtlCol="false" tIns="0" lIns="0" bIns="0" rIns="0">
            <a:spAutoFit/>
          </a:bodyPr>
          <a:lstStyle/>
          <a:p>
            <a:pPr algn="ctr">
              <a:lnSpc>
                <a:spcPts val="2400"/>
              </a:lnSpc>
            </a:pPr>
            <a:r>
              <a:rPr lang="en-US" sz="3000">
                <a:solidFill>
                  <a:srgbClr val="000000"/>
                </a:solidFill>
                <a:latin typeface="Gaegu"/>
              </a:rPr>
              <a:t>2</a:t>
            </a:r>
          </a:p>
        </p:txBody>
      </p:sp>
      <p:sp>
        <p:nvSpPr>
          <p:cNvPr name="TextBox 54" id="54"/>
          <p:cNvSpPr txBox="true"/>
          <p:nvPr/>
        </p:nvSpPr>
        <p:spPr>
          <a:xfrm rot="-318951">
            <a:off x="8668087" y="2345185"/>
            <a:ext cx="2699681" cy="1552575"/>
          </a:xfrm>
          <a:prstGeom prst="rect">
            <a:avLst/>
          </a:prstGeom>
        </p:spPr>
        <p:txBody>
          <a:bodyPr anchor="t" rtlCol="false" tIns="0" lIns="0" bIns="0" rIns="0">
            <a:spAutoFit/>
          </a:bodyPr>
          <a:lstStyle/>
          <a:p>
            <a:pPr algn="ctr" marL="0" indent="0" lvl="0">
              <a:lnSpc>
                <a:spcPts val="2999"/>
              </a:lnSpc>
            </a:pPr>
            <a:r>
              <a:rPr lang="en-US" sz="2499">
                <a:solidFill>
                  <a:srgbClr val="000000"/>
                </a:solidFill>
                <a:latin typeface="Gaegu Bold"/>
              </a:rPr>
              <a:t>the RoBERTa based sarcasm detection model proposed in Abaskohi</a:t>
            </a:r>
          </a:p>
        </p:txBody>
      </p:sp>
      <p:sp>
        <p:nvSpPr>
          <p:cNvPr name="TextBox 55" id="55"/>
          <p:cNvSpPr txBox="true"/>
          <p:nvPr/>
        </p:nvSpPr>
        <p:spPr>
          <a:xfrm rot="0">
            <a:off x="8409246" y="924403"/>
            <a:ext cx="3032755" cy="485750"/>
          </a:xfrm>
          <a:prstGeom prst="rect">
            <a:avLst/>
          </a:prstGeom>
        </p:spPr>
        <p:txBody>
          <a:bodyPr anchor="t" rtlCol="false" tIns="0" lIns="0" bIns="0" rIns="0">
            <a:spAutoFit/>
          </a:bodyPr>
          <a:lstStyle/>
          <a:p>
            <a:pPr algn="ctr">
              <a:lnSpc>
                <a:spcPts val="3360"/>
              </a:lnSpc>
            </a:pPr>
            <a:r>
              <a:rPr lang="en-US" sz="2800">
                <a:solidFill>
                  <a:srgbClr val="000000"/>
                </a:solidFill>
                <a:latin typeface="Gaegu"/>
              </a:rPr>
              <a:t>Action 1</a:t>
            </a:r>
          </a:p>
        </p:txBody>
      </p:sp>
      <p:sp>
        <p:nvSpPr>
          <p:cNvPr name="TextBox 56" id="56"/>
          <p:cNvSpPr txBox="true"/>
          <p:nvPr/>
        </p:nvSpPr>
        <p:spPr>
          <a:xfrm rot="0">
            <a:off x="8400944" y="5217967"/>
            <a:ext cx="3032755" cy="485750"/>
          </a:xfrm>
          <a:prstGeom prst="rect">
            <a:avLst/>
          </a:prstGeom>
        </p:spPr>
        <p:txBody>
          <a:bodyPr anchor="t" rtlCol="false" tIns="0" lIns="0" bIns="0" rIns="0">
            <a:spAutoFit/>
          </a:bodyPr>
          <a:lstStyle/>
          <a:p>
            <a:pPr algn="ctr">
              <a:lnSpc>
                <a:spcPts val="3360"/>
              </a:lnSpc>
            </a:pPr>
            <a:r>
              <a:rPr lang="en-US" sz="2800">
                <a:solidFill>
                  <a:srgbClr val="000000"/>
                </a:solidFill>
                <a:latin typeface="Gaegu"/>
              </a:rPr>
              <a:t>Action 2</a:t>
            </a:r>
          </a:p>
        </p:txBody>
      </p:sp>
      <p:sp>
        <p:nvSpPr>
          <p:cNvPr name="TextBox 57" id="57"/>
          <p:cNvSpPr txBox="true"/>
          <p:nvPr/>
        </p:nvSpPr>
        <p:spPr>
          <a:xfrm rot="281251">
            <a:off x="8347737" y="6559550"/>
            <a:ext cx="2699681" cy="1552575"/>
          </a:xfrm>
          <a:prstGeom prst="rect">
            <a:avLst/>
          </a:prstGeom>
        </p:spPr>
        <p:txBody>
          <a:bodyPr anchor="t" rtlCol="false" tIns="0" lIns="0" bIns="0" rIns="0">
            <a:spAutoFit/>
          </a:bodyPr>
          <a:lstStyle/>
          <a:p>
            <a:pPr algn="ctr" marL="0" indent="0" lvl="0">
              <a:lnSpc>
                <a:spcPts val="2999"/>
              </a:lnSpc>
            </a:pPr>
            <a:r>
              <a:rPr lang="en-US" sz="2499">
                <a:solidFill>
                  <a:srgbClr val="000000"/>
                </a:solidFill>
                <a:latin typeface="Gaegu Bold"/>
              </a:rPr>
              <a:t>iSarcasm dataset with the sentiment140 dataset</a:t>
            </a:r>
          </a:p>
        </p:txBody>
      </p:sp>
      <p:sp>
        <p:nvSpPr>
          <p:cNvPr name="TextBox 58" id="58"/>
          <p:cNvSpPr txBox="true"/>
          <p:nvPr/>
        </p:nvSpPr>
        <p:spPr>
          <a:xfrm rot="0">
            <a:off x="13928770" y="2394202"/>
            <a:ext cx="2152583" cy="1552575"/>
          </a:xfrm>
          <a:prstGeom prst="rect">
            <a:avLst/>
          </a:prstGeom>
        </p:spPr>
        <p:txBody>
          <a:bodyPr anchor="t" rtlCol="false" tIns="0" lIns="0" bIns="0" rIns="0">
            <a:spAutoFit/>
          </a:bodyPr>
          <a:lstStyle/>
          <a:p>
            <a:pPr algn="ctr" marL="0" indent="0" lvl="0">
              <a:lnSpc>
                <a:spcPts val="2999"/>
              </a:lnSpc>
            </a:pPr>
            <a:r>
              <a:rPr lang="en-US" sz="2499">
                <a:solidFill>
                  <a:srgbClr val="000000"/>
                </a:solidFill>
                <a:latin typeface="Gaegu Bold"/>
              </a:rPr>
              <a:t>the Sarcasm Headlines Dataset(Misra&amp;Arora)</a:t>
            </a:r>
          </a:p>
        </p:txBody>
      </p:sp>
      <p:sp>
        <p:nvSpPr>
          <p:cNvPr name="TextBox 59" id="59"/>
          <p:cNvSpPr txBox="true"/>
          <p:nvPr/>
        </p:nvSpPr>
        <p:spPr>
          <a:xfrm rot="191201">
            <a:off x="13481034" y="6904952"/>
            <a:ext cx="2152583" cy="1181100"/>
          </a:xfrm>
          <a:prstGeom prst="rect">
            <a:avLst/>
          </a:prstGeom>
        </p:spPr>
        <p:txBody>
          <a:bodyPr anchor="t" rtlCol="false" tIns="0" lIns="0" bIns="0" rIns="0">
            <a:spAutoFit/>
          </a:bodyPr>
          <a:lstStyle/>
          <a:p>
            <a:pPr algn="ctr" marL="0" indent="0" lvl="0">
              <a:lnSpc>
                <a:spcPts val="2999"/>
              </a:lnSpc>
            </a:pPr>
            <a:r>
              <a:rPr lang="en-US" sz="2499">
                <a:solidFill>
                  <a:srgbClr val="000000"/>
                </a:solidFill>
                <a:latin typeface="Gaegu Bold"/>
              </a:rPr>
              <a:t>the iSarcasm Dataset (Opera&amp;Magdy)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003815" y="1741620"/>
            <a:ext cx="11400289" cy="1333509"/>
          </a:xfrm>
          <a:prstGeom prst="rect">
            <a:avLst/>
          </a:prstGeom>
        </p:spPr>
        <p:txBody>
          <a:bodyPr anchor="t" rtlCol="false" tIns="0" lIns="0" bIns="0" rIns="0">
            <a:spAutoFit/>
          </a:bodyPr>
          <a:lstStyle/>
          <a:p>
            <a:pPr>
              <a:lnSpc>
                <a:spcPts val="8100"/>
              </a:lnSpc>
            </a:pPr>
            <a:r>
              <a:rPr lang="en-US" sz="9000">
                <a:solidFill>
                  <a:srgbClr val="FFFFFF"/>
                </a:solidFill>
                <a:latin typeface="Gaegu Bold"/>
              </a:rPr>
              <a:t>Data Pruning Technique</a:t>
            </a:r>
          </a:p>
        </p:txBody>
      </p:sp>
      <p:sp>
        <p:nvSpPr>
          <p:cNvPr name="TextBox 3" id="3"/>
          <p:cNvSpPr txBox="true"/>
          <p:nvPr/>
        </p:nvSpPr>
        <p:spPr>
          <a:xfrm rot="0">
            <a:off x="11687590" y="4757731"/>
            <a:ext cx="6152735" cy="1152525"/>
          </a:xfrm>
          <a:prstGeom prst="rect">
            <a:avLst/>
          </a:prstGeom>
        </p:spPr>
        <p:txBody>
          <a:bodyPr anchor="t" rtlCol="false" tIns="0" lIns="0" bIns="0" rIns="0">
            <a:spAutoFit/>
          </a:bodyPr>
          <a:lstStyle/>
          <a:p>
            <a:pPr>
              <a:lnSpc>
                <a:spcPts val="4200"/>
              </a:lnSpc>
            </a:pPr>
            <a:r>
              <a:rPr lang="en-US" sz="3500">
                <a:solidFill>
                  <a:srgbClr val="FFFFFF"/>
                </a:solidFill>
                <a:latin typeface="Gaegu"/>
              </a:rPr>
              <a:t>Expedite training process and alleviate computational strain</a:t>
            </a:r>
          </a:p>
        </p:txBody>
      </p:sp>
      <p:sp>
        <p:nvSpPr>
          <p:cNvPr name="TextBox 4" id="4"/>
          <p:cNvSpPr txBox="true"/>
          <p:nvPr/>
        </p:nvSpPr>
        <p:spPr>
          <a:xfrm rot="0">
            <a:off x="3400840" y="4757731"/>
            <a:ext cx="6429270" cy="1152525"/>
          </a:xfrm>
          <a:prstGeom prst="rect">
            <a:avLst/>
          </a:prstGeom>
        </p:spPr>
        <p:txBody>
          <a:bodyPr anchor="t" rtlCol="false" tIns="0" lIns="0" bIns="0" rIns="0">
            <a:spAutoFit/>
          </a:bodyPr>
          <a:lstStyle/>
          <a:p>
            <a:pPr>
              <a:lnSpc>
                <a:spcPts val="4200"/>
              </a:lnSpc>
            </a:pPr>
            <a:r>
              <a:rPr lang="en-US" sz="3500">
                <a:solidFill>
                  <a:srgbClr val="FFFFFF"/>
                </a:solidFill>
                <a:latin typeface="Gaegu"/>
              </a:rPr>
              <a:t>select a subset of Data while preserving nuances</a:t>
            </a:r>
          </a:p>
        </p:txBody>
      </p:sp>
      <p:sp>
        <p:nvSpPr>
          <p:cNvPr name="TextBox 5" id="5"/>
          <p:cNvSpPr txBox="true"/>
          <p:nvPr/>
        </p:nvSpPr>
        <p:spPr>
          <a:xfrm rot="0">
            <a:off x="3400840" y="6891339"/>
            <a:ext cx="6429270" cy="1152525"/>
          </a:xfrm>
          <a:prstGeom prst="rect">
            <a:avLst/>
          </a:prstGeom>
        </p:spPr>
        <p:txBody>
          <a:bodyPr anchor="t" rtlCol="false" tIns="0" lIns="0" bIns="0" rIns="0">
            <a:spAutoFit/>
          </a:bodyPr>
          <a:lstStyle/>
          <a:p>
            <a:pPr>
              <a:lnSpc>
                <a:spcPts val="4200"/>
              </a:lnSpc>
            </a:pPr>
            <a:r>
              <a:rPr lang="en-US" sz="3500">
                <a:solidFill>
                  <a:srgbClr val="FFFFFF"/>
                </a:solidFill>
                <a:latin typeface="Gaegu"/>
              </a:rPr>
              <a:t>reduce training set size and computational demands</a:t>
            </a:r>
          </a:p>
        </p:txBody>
      </p:sp>
      <p:sp>
        <p:nvSpPr>
          <p:cNvPr name="Freeform 6" id="6"/>
          <p:cNvSpPr/>
          <p:nvPr/>
        </p:nvSpPr>
        <p:spPr>
          <a:xfrm flipH="false" flipV="false" rot="0">
            <a:off x="1900608" y="6995733"/>
            <a:ext cx="1170388" cy="1108677"/>
          </a:xfrm>
          <a:custGeom>
            <a:avLst/>
            <a:gdLst/>
            <a:ahLst/>
            <a:cxnLst/>
            <a:rect r="r" b="b" t="t" l="l"/>
            <a:pathLst>
              <a:path h="1108677" w="1170388">
                <a:moveTo>
                  <a:pt x="0" y="0"/>
                </a:moveTo>
                <a:lnTo>
                  <a:pt x="1170387" y="0"/>
                </a:lnTo>
                <a:lnTo>
                  <a:pt x="1170387" y="1108677"/>
                </a:lnTo>
                <a:lnTo>
                  <a:pt x="0" y="110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174302" y="6995733"/>
            <a:ext cx="1170388" cy="1108677"/>
          </a:xfrm>
          <a:custGeom>
            <a:avLst/>
            <a:gdLst/>
            <a:ahLst/>
            <a:cxnLst/>
            <a:rect r="r" b="b" t="t" l="l"/>
            <a:pathLst>
              <a:path h="1108677" w="1170388">
                <a:moveTo>
                  <a:pt x="0" y="0"/>
                </a:moveTo>
                <a:lnTo>
                  <a:pt x="1170388" y="0"/>
                </a:lnTo>
                <a:lnTo>
                  <a:pt x="1170388" y="1108677"/>
                </a:lnTo>
                <a:lnTo>
                  <a:pt x="0" y="110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00608" y="4822518"/>
            <a:ext cx="1170388" cy="1108677"/>
          </a:xfrm>
          <a:custGeom>
            <a:avLst/>
            <a:gdLst/>
            <a:ahLst/>
            <a:cxnLst/>
            <a:rect r="r" b="b" t="t" l="l"/>
            <a:pathLst>
              <a:path h="1108677" w="1170388">
                <a:moveTo>
                  <a:pt x="0" y="0"/>
                </a:moveTo>
                <a:lnTo>
                  <a:pt x="1170387" y="0"/>
                </a:lnTo>
                <a:lnTo>
                  <a:pt x="1170387"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74302" y="4822518"/>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127346" y="7358052"/>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2</a:t>
            </a:r>
          </a:p>
        </p:txBody>
      </p:sp>
      <p:sp>
        <p:nvSpPr>
          <p:cNvPr name="TextBox 11" id="11"/>
          <p:cNvSpPr txBox="true"/>
          <p:nvPr/>
        </p:nvSpPr>
        <p:spPr>
          <a:xfrm rot="0">
            <a:off x="10420091" y="7358052"/>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4</a:t>
            </a:r>
          </a:p>
        </p:txBody>
      </p:sp>
      <p:sp>
        <p:nvSpPr>
          <p:cNvPr name="TextBox 12" id="12"/>
          <p:cNvSpPr txBox="true"/>
          <p:nvPr/>
        </p:nvSpPr>
        <p:spPr>
          <a:xfrm rot="0">
            <a:off x="2127346" y="5184837"/>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1</a:t>
            </a:r>
          </a:p>
        </p:txBody>
      </p:sp>
      <p:sp>
        <p:nvSpPr>
          <p:cNvPr name="TextBox 13" id="13"/>
          <p:cNvSpPr txBox="true"/>
          <p:nvPr/>
        </p:nvSpPr>
        <p:spPr>
          <a:xfrm rot="0">
            <a:off x="10420091" y="5184837"/>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3</a:t>
            </a:r>
          </a:p>
        </p:txBody>
      </p:sp>
      <p:sp>
        <p:nvSpPr>
          <p:cNvPr name="TextBox 14" id="14"/>
          <p:cNvSpPr txBox="true"/>
          <p:nvPr/>
        </p:nvSpPr>
        <p:spPr>
          <a:xfrm rot="0">
            <a:off x="11687590" y="6891339"/>
            <a:ext cx="6152735" cy="1152525"/>
          </a:xfrm>
          <a:prstGeom prst="rect">
            <a:avLst/>
          </a:prstGeom>
        </p:spPr>
        <p:txBody>
          <a:bodyPr anchor="t" rtlCol="false" tIns="0" lIns="0" bIns="0" rIns="0">
            <a:spAutoFit/>
          </a:bodyPr>
          <a:lstStyle/>
          <a:p>
            <a:pPr>
              <a:lnSpc>
                <a:spcPts val="4200"/>
              </a:lnSpc>
            </a:pPr>
            <a:r>
              <a:rPr lang="en-US" sz="3500">
                <a:solidFill>
                  <a:srgbClr val="FFFFFF"/>
                </a:solidFill>
                <a:latin typeface="Gaegu"/>
              </a:rPr>
              <a:t>significantly reducing overall training set size</a:t>
            </a:r>
          </a:p>
        </p:txBody>
      </p:sp>
      <p:sp>
        <p:nvSpPr>
          <p:cNvPr name="Freeform 15" id="15"/>
          <p:cNvSpPr/>
          <p:nvPr/>
        </p:nvSpPr>
        <p:spPr>
          <a:xfrm flipH="false" flipV="false" rot="0">
            <a:off x="1456298" y="1371075"/>
            <a:ext cx="3165424" cy="1704053"/>
          </a:xfrm>
          <a:custGeom>
            <a:avLst/>
            <a:gdLst/>
            <a:ahLst/>
            <a:cxnLst/>
            <a:rect r="r" b="b" t="t" l="l"/>
            <a:pathLst>
              <a:path h="1704053" w="3165424">
                <a:moveTo>
                  <a:pt x="0" y="0"/>
                </a:moveTo>
                <a:lnTo>
                  <a:pt x="3165425" y="0"/>
                </a:lnTo>
                <a:lnTo>
                  <a:pt x="3165425" y="1704054"/>
                </a:lnTo>
                <a:lnTo>
                  <a:pt x="0" y="1704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1327822">
            <a:off x="16318620" y="2870399"/>
            <a:ext cx="1566383" cy="1315109"/>
          </a:xfrm>
          <a:custGeom>
            <a:avLst/>
            <a:gdLst/>
            <a:ahLst/>
            <a:cxnLst/>
            <a:rect r="r" b="b" t="t" l="l"/>
            <a:pathLst>
              <a:path h="1315109" w="1566383">
                <a:moveTo>
                  <a:pt x="0" y="0"/>
                </a:moveTo>
                <a:lnTo>
                  <a:pt x="1566383" y="0"/>
                </a:lnTo>
                <a:lnTo>
                  <a:pt x="1566383" y="1315109"/>
                </a:lnTo>
                <a:lnTo>
                  <a:pt x="0" y="1315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28700" y="985538"/>
            <a:ext cx="855197" cy="960193"/>
          </a:xfrm>
          <a:custGeom>
            <a:avLst/>
            <a:gdLst/>
            <a:ahLst/>
            <a:cxnLst/>
            <a:rect r="r" b="b" t="t" l="l"/>
            <a:pathLst>
              <a:path h="960193" w="855197">
                <a:moveTo>
                  <a:pt x="0" y="0"/>
                </a:moveTo>
                <a:lnTo>
                  <a:pt x="855197" y="0"/>
                </a:lnTo>
                <a:lnTo>
                  <a:pt x="855197" y="960193"/>
                </a:lnTo>
                <a:lnTo>
                  <a:pt x="0" y="960193"/>
                </a:lnTo>
                <a:lnTo>
                  <a:pt x="0" y="0"/>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18" id="18"/>
          <p:cNvSpPr/>
          <p:nvPr/>
        </p:nvSpPr>
        <p:spPr>
          <a:xfrm flipH="false" flipV="true" rot="0">
            <a:off x="1028700" y="8298107"/>
            <a:ext cx="855197" cy="960193"/>
          </a:xfrm>
          <a:custGeom>
            <a:avLst/>
            <a:gdLst/>
            <a:ahLst/>
            <a:cxnLst/>
            <a:rect r="r" b="b" t="t" l="l"/>
            <a:pathLst>
              <a:path h="960193" w="855197">
                <a:moveTo>
                  <a:pt x="0" y="960193"/>
                </a:moveTo>
                <a:lnTo>
                  <a:pt x="855197" y="960193"/>
                </a:lnTo>
                <a:lnTo>
                  <a:pt x="855197" y="0"/>
                </a:lnTo>
                <a:lnTo>
                  <a:pt x="0" y="0"/>
                </a:lnTo>
                <a:lnTo>
                  <a:pt x="0" y="960193"/>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19" id="19"/>
          <p:cNvSpPr/>
          <p:nvPr/>
        </p:nvSpPr>
        <p:spPr>
          <a:xfrm flipH="true" flipV="false" rot="0">
            <a:off x="16404103" y="985538"/>
            <a:ext cx="855197" cy="960193"/>
          </a:xfrm>
          <a:custGeom>
            <a:avLst/>
            <a:gdLst/>
            <a:ahLst/>
            <a:cxnLst/>
            <a:rect r="r" b="b" t="t" l="l"/>
            <a:pathLst>
              <a:path h="960193" w="855197">
                <a:moveTo>
                  <a:pt x="855197" y="0"/>
                </a:moveTo>
                <a:lnTo>
                  <a:pt x="0" y="0"/>
                </a:lnTo>
                <a:lnTo>
                  <a:pt x="0" y="960193"/>
                </a:lnTo>
                <a:lnTo>
                  <a:pt x="855197" y="960193"/>
                </a:lnTo>
                <a:lnTo>
                  <a:pt x="855197" y="0"/>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20" id="20"/>
          <p:cNvSpPr/>
          <p:nvPr/>
        </p:nvSpPr>
        <p:spPr>
          <a:xfrm flipH="true" flipV="true" rot="0">
            <a:off x="16404103" y="8298107"/>
            <a:ext cx="855197" cy="960193"/>
          </a:xfrm>
          <a:custGeom>
            <a:avLst/>
            <a:gdLst/>
            <a:ahLst/>
            <a:cxnLst/>
            <a:rect r="r" b="b" t="t" l="l"/>
            <a:pathLst>
              <a:path h="960193" w="855197">
                <a:moveTo>
                  <a:pt x="855197" y="960193"/>
                </a:moveTo>
                <a:lnTo>
                  <a:pt x="0" y="960193"/>
                </a:lnTo>
                <a:lnTo>
                  <a:pt x="0" y="0"/>
                </a:lnTo>
                <a:lnTo>
                  <a:pt x="855197" y="0"/>
                </a:lnTo>
                <a:lnTo>
                  <a:pt x="855197" y="960193"/>
                </a:lnTo>
                <a:close/>
              </a:path>
            </a:pathLst>
          </a:custGeom>
          <a:blipFill>
            <a:blip r:embed="rId8">
              <a:extLst>
                <a:ext uri="{96DAC541-7B7A-43D3-8B79-37D633B846F1}">
                  <asvg:svgBlip xmlns:asvg="http://schemas.microsoft.com/office/drawing/2016/SVG/main" r:embed="rId9"/>
                </a:ext>
              </a:extLst>
            </a:blip>
            <a:stretch>
              <a:fillRect l="0" t="0" r="-238382" b="-199120"/>
            </a:stretch>
          </a:blipFill>
        </p:spPr>
      </p:sp>
      <p:sp>
        <p:nvSpPr>
          <p:cNvPr name="Freeform 21" id="21"/>
          <p:cNvSpPr/>
          <p:nvPr/>
        </p:nvSpPr>
        <p:spPr>
          <a:xfrm flipH="false" flipV="false" rot="-266671">
            <a:off x="5247683" y="8838591"/>
            <a:ext cx="1597270" cy="999020"/>
          </a:xfrm>
          <a:custGeom>
            <a:avLst/>
            <a:gdLst/>
            <a:ahLst/>
            <a:cxnLst/>
            <a:rect r="r" b="b" t="t" l="l"/>
            <a:pathLst>
              <a:path h="999020" w="1597270">
                <a:moveTo>
                  <a:pt x="0" y="0"/>
                </a:moveTo>
                <a:lnTo>
                  <a:pt x="1597270" y="0"/>
                </a:lnTo>
                <a:lnTo>
                  <a:pt x="1597270" y="999020"/>
                </a:lnTo>
                <a:lnTo>
                  <a:pt x="0" y="9990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485513" y="2631510"/>
            <a:ext cx="2386121" cy="1947942"/>
          </a:xfrm>
          <a:custGeom>
            <a:avLst/>
            <a:gdLst/>
            <a:ahLst/>
            <a:cxnLst/>
            <a:rect r="r" b="b" t="t" l="l"/>
            <a:pathLst>
              <a:path h="1947942" w="2386121">
                <a:moveTo>
                  <a:pt x="0" y="0"/>
                </a:moveTo>
                <a:lnTo>
                  <a:pt x="2386121" y="0"/>
                </a:lnTo>
                <a:lnTo>
                  <a:pt x="2386121" y="1947942"/>
                </a:lnTo>
                <a:lnTo>
                  <a:pt x="0" y="19479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1344690" y="0"/>
            <a:ext cx="1557007" cy="733209"/>
          </a:xfrm>
          <a:custGeom>
            <a:avLst/>
            <a:gdLst/>
            <a:ahLst/>
            <a:cxnLst/>
            <a:rect r="r" b="b" t="t" l="l"/>
            <a:pathLst>
              <a:path h="733209" w="1557007">
                <a:moveTo>
                  <a:pt x="0" y="0"/>
                </a:moveTo>
                <a:lnTo>
                  <a:pt x="1557007" y="0"/>
                </a:lnTo>
                <a:lnTo>
                  <a:pt x="1557007" y="733209"/>
                </a:lnTo>
                <a:lnTo>
                  <a:pt x="0" y="7332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450" y="3505671"/>
            <a:ext cx="5353450" cy="5971704"/>
            <a:chOff x="0" y="0"/>
            <a:chExt cx="2652282" cy="2958586"/>
          </a:xfrm>
        </p:grpSpPr>
        <p:sp>
          <p:nvSpPr>
            <p:cNvPr name="Freeform 3" id="3"/>
            <p:cNvSpPr/>
            <p:nvPr/>
          </p:nvSpPr>
          <p:spPr>
            <a:xfrm flipH="false" flipV="false" rot="0">
              <a:off x="10160" y="16510"/>
              <a:ext cx="2629422" cy="2930646"/>
            </a:xfrm>
            <a:custGeom>
              <a:avLst/>
              <a:gdLst/>
              <a:ahLst/>
              <a:cxnLst/>
              <a:rect r="r" b="b" t="t" l="l"/>
              <a:pathLst>
                <a:path h="2930646" w="2629422">
                  <a:moveTo>
                    <a:pt x="2629422" y="2930646"/>
                  </a:moveTo>
                  <a:lnTo>
                    <a:pt x="0" y="2923026"/>
                  </a:lnTo>
                  <a:lnTo>
                    <a:pt x="0" y="1029652"/>
                  </a:lnTo>
                  <a:lnTo>
                    <a:pt x="17780" y="19050"/>
                  </a:lnTo>
                  <a:lnTo>
                    <a:pt x="1309052" y="0"/>
                  </a:lnTo>
                  <a:lnTo>
                    <a:pt x="2610372" y="5080"/>
                  </a:lnTo>
                  <a:close/>
                </a:path>
              </a:pathLst>
            </a:custGeom>
            <a:solidFill>
              <a:srgbClr val="FFFFFF"/>
            </a:solidFill>
          </p:spPr>
        </p:sp>
        <p:sp>
          <p:nvSpPr>
            <p:cNvPr name="Freeform 4" id="4"/>
            <p:cNvSpPr/>
            <p:nvPr/>
          </p:nvSpPr>
          <p:spPr>
            <a:xfrm flipH="false" flipV="false" rot="0">
              <a:off x="-3810" y="0"/>
              <a:ext cx="2658632" cy="2957316"/>
            </a:xfrm>
            <a:custGeom>
              <a:avLst/>
              <a:gdLst/>
              <a:ahLst/>
              <a:cxnLst/>
              <a:rect r="r" b="b" t="t" l="l"/>
              <a:pathLst>
                <a:path h="2957316" w="2658632">
                  <a:moveTo>
                    <a:pt x="2624342" y="21590"/>
                  </a:moveTo>
                  <a:cubicBezTo>
                    <a:pt x="2625612" y="34290"/>
                    <a:pt x="2625612" y="44450"/>
                    <a:pt x="2626882" y="54610"/>
                  </a:cubicBezTo>
                  <a:cubicBezTo>
                    <a:pt x="2629422" y="108150"/>
                    <a:pt x="2630692" y="171590"/>
                    <a:pt x="2633232" y="232765"/>
                  </a:cubicBezTo>
                  <a:cubicBezTo>
                    <a:pt x="2633232" y="321128"/>
                    <a:pt x="2645932" y="2063474"/>
                    <a:pt x="2652282" y="2151837"/>
                  </a:cubicBezTo>
                  <a:cubicBezTo>
                    <a:pt x="2658632" y="2285516"/>
                    <a:pt x="2654822" y="2421459"/>
                    <a:pt x="2654822" y="2555137"/>
                  </a:cubicBezTo>
                  <a:cubicBezTo>
                    <a:pt x="2654822" y="2672955"/>
                    <a:pt x="2656092" y="2781710"/>
                    <a:pt x="2657362" y="2896356"/>
                  </a:cubicBezTo>
                  <a:cubicBezTo>
                    <a:pt x="2657362" y="2917946"/>
                    <a:pt x="2657362" y="2931916"/>
                    <a:pt x="2657362" y="2956046"/>
                  </a:cubicBezTo>
                  <a:cubicBezTo>
                    <a:pt x="2634502" y="2956046"/>
                    <a:pt x="2614182" y="2957316"/>
                    <a:pt x="2590800" y="2956046"/>
                  </a:cubicBezTo>
                  <a:cubicBezTo>
                    <a:pt x="2459581" y="2950966"/>
                    <a:pt x="2326343" y="2957316"/>
                    <a:pt x="2195124" y="2952236"/>
                  </a:cubicBezTo>
                  <a:cubicBezTo>
                    <a:pt x="2116392" y="2948426"/>
                    <a:pt x="2039680" y="2950966"/>
                    <a:pt x="1960948" y="2948426"/>
                  </a:cubicBezTo>
                  <a:cubicBezTo>
                    <a:pt x="1924611" y="2947156"/>
                    <a:pt x="1888273" y="2945886"/>
                    <a:pt x="1851936" y="2944616"/>
                  </a:cubicBezTo>
                  <a:cubicBezTo>
                    <a:pt x="1829729" y="2944616"/>
                    <a:pt x="1809542" y="2945886"/>
                    <a:pt x="1787335" y="2945886"/>
                  </a:cubicBezTo>
                  <a:cubicBezTo>
                    <a:pt x="1730810" y="2944616"/>
                    <a:pt x="1575366" y="2945886"/>
                    <a:pt x="1518841" y="2944616"/>
                  </a:cubicBezTo>
                  <a:cubicBezTo>
                    <a:pt x="1478466" y="2943346"/>
                    <a:pt x="670965" y="2952236"/>
                    <a:pt x="630590" y="2950966"/>
                  </a:cubicBezTo>
                  <a:cubicBezTo>
                    <a:pt x="620496" y="2950966"/>
                    <a:pt x="608383" y="2952236"/>
                    <a:pt x="598289" y="2952236"/>
                  </a:cubicBezTo>
                  <a:cubicBezTo>
                    <a:pt x="574064" y="2952236"/>
                    <a:pt x="551858" y="2953506"/>
                    <a:pt x="527633" y="2953506"/>
                  </a:cubicBezTo>
                  <a:cubicBezTo>
                    <a:pt x="467070" y="2953506"/>
                    <a:pt x="408527" y="2952236"/>
                    <a:pt x="347964" y="2950966"/>
                  </a:cubicBezTo>
                  <a:cubicBezTo>
                    <a:pt x="311626" y="2949696"/>
                    <a:pt x="275289" y="2948426"/>
                    <a:pt x="240970" y="2947156"/>
                  </a:cubicBezTo>
                  <a:cubicBezTo>
                    <a:pt x="176370" y="2945886"/>
                    <a:pt x="111770" y="2944616"/>
                    <a:pt x="48260" y="2944616"/>
                  </a:cubicBezTo>
                  <a:cubicBezTo>
                    <a:pt x="38100" y="2944616"/>
                    <a:pt x="29210" y="2944616"/>
                    <a:pt x="19050" y="2943346"/>
                  </a:cubicBezTo>
                  <a:cubicBezTo>
                    <a:pt x="10160" y="2942076"/>
                    <a:pt x="5080" y="2935726"/>
                    <a:pt x="7620" y="2926836"/>
                  </a:cubicBezTo>
                  <a:cubicBezTo>
                    <a:pt x="16510" y="2894997"/>
                    <a:pt x="12700" y="2838353"/>
                    <a:pt x="11430" y="2779444"/>
                  </a:cubicBezTo>
                  <a:cubicBezTo>
                    <a:pt x="10160" y="2659361"/>
                    <a:pt x="6350" y="2541543"/>
                    <a:pt x="7620" y="2421459"/>
                  </a:cubicBezTo>
                  <a:cubicBezTo>
                    <a:pt x="5080" y="2271921"/>
                    <a:pt x="0" y="420820"/>
                    <a:pt x="7620" y="269016"/>
                  </a:cubicBezTo>
                  <a:cubicBezTo>
                    <a:pt x="8890" y="239562"/>
                    <a:pt x="7620" y="207842"/>
                    <a:pt x="8890" y="178387"/>
                  </a:cubicBezTo>
                  <a:cubicBezTo>
                    <a:pt x="10160" y="130807"/>
                    <a:pt x="12700" y="78695"/>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2939536"/>
                  </a:moveTo>
                  <a:cubicBezTo>
                    <a:pt x="2635772" y="2923026"/>
                    <a:pt x="2637042" y="2910326"/>
                    <a:pt x="2637042" y="2897626"/>
                  </a:cubicBezTo>
                  <a:cubicBezTo>
                    <a:pt x="2635772" y="2770382"/>
                    <a:pt x="2634502" y="2650298"/>
                    <a:pt x="2634502" y="2521151"/>
                  </a:cubicBezTo>
                  <a:cubicBezTo>
                    <a:pt x="2634502" y="2462242"/>
                    <a:pt x="2637042" y="2403334"/>
                    <a:pt x="2635772" y="2344424"/>
                  </a:cubicBezTo>
                  <a:cubicBezTo>
                    <a:pt x="2635772" y="2290047"/>
                    <a:pt x="2634502" y="2233404"/>
                    <a:pt x="2633232" y="2179026"/>
                  </a:cubicBezTo>
                  <a:cubicBezTo>
                    <a:pt x="2628152" y="2095194"/>
                    <a:pt x="2616722" y="359646"/>
                    <a:pt x="2616722" y="275814"/>
                  </a:cubicBezTo>
                  <a:cubicBezTo>
                    <a:pt x="2614182" y="205576"/>
                    <a:pt x="2611642" y="133073"/>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71898"/>
                  </a:cubicBezTo>
                  <a:cubicBezTo>
                    <a:pt x="31750" y="112681"/>
                    <a:pt x="31750" y="153464"/>
                    <a:pt x="30480" y="194247"/>
                  </a:cubicBezTo>
                  <a:cubicBezTo>
                    <a:pt x="29210" y="262219"/>
                    <a:pt x="26670" y="327925"/>
                    <a:pt x="25400" y="395897"/>
                  </a:cubicBezTo>
                  <a:cubicBezTo>
                    <a:pt x="20320" y="468401"/>
                    <a:pt x="26670" y="2240201"/>
                    <a:pt x="29210" y="2312704"/>
                  </a:cubicBezTo>
                  <a:cubicBezTo>
                    <a:pt x="29210" y="2389739"/>
                    <a:pt x="29210" y="2469040"/>
                    <a:pt x="30480" y="2546074"/>
                  </a:cubicBezTo>
                  <a:cubicBezTo>
                    <a:pt x="30480" y="2602718"/>
                    <a:pt x="33020" y="2659361"/>
                    <a:pt x="33020" y="2716004"/>
                  </a:cubicBezTo>
                  <a:cubicBezTo>
                    <a:pt x="33020" y="2777179"/>
                    <a:pt x="33020" y="2838353"/>
                    <a:pt x="31750" y="2897626"/>
                  </a:cubicBezTo>
                  <a:cubicBezTo>
                    <a:pt x="31750" y="2901436"/>
                    <a:pt x="31750" y="2903976"/>
                    <a:pt x="31750" y="2907786"/>
                  </a:cubicBezTo>
                  <a:cubicBezTo>
                    <a:pt x="31750" y="2917946"/>
                    <a:pt x="35560" y="2921756"/>
                    <a:pt x="44450" y="2921756"/>
                  </a:cubicBezTo>
                  <a:cubicBezTo>
                    <a:pt x="65338" y="2921756"/>
                    <a:pt x="93601" y="2923026"/>
                    <a:pt x="119845" y="2923026"/>
                  </a:cubicBezTo>
                  <a:cubicBezTo>
                    <a:pt x="158201" y="2923026"/>
                    <a:pt x="198576" y="2920486"/>
                    <a:pt x="236932" y="2923026"/>
                  </a:cubicBezTo>
                  <a:cubicBezTo>
                    <a:pt x="299514" y="2926836"/>
                    <a:pt x="362095" y="2929376"/>
                    <a:pt x="424677" y="2928106"/>
                  </a:cubicBezTo>
                  <a:cubicBezTo>
                    <a:pt x="465052" y="2926836"/>
                    <a:pt x="503408" y="2929376"/>
                    <a:pt x="543783" y="2929376"/>
                  </a:cubicBezTo>
                  <a:cubicBezTo>
                    <a:pt x="602327" y="2929376"/>
                    <a:pt x="660871" y="2928106"/>
                    <a:pt x="719415" y="2929376"/>
                  </a:cubicBezTo>
                  <a:cubicBezTo>
                    <a:pt x="806221" y="2930646"/>
                    <a:pt x="1759073" y="2920486"/>
                    <a:pt x="1847898" y="2923026"/>
                  </a:cubicBezTo>
                  <a:cubicBezTo>
                    <a:pt x="1886255" y="2924296"/>
                    <a:pt x="1924611" y="2925566"/>
                    <a:pt x="1960948" y="2925566"/>
                  </a:cubicBezTo>
                  <a:cubicBezTo>
                    <a:pt x="2027567" y="2928106"/>
                    <a:pt x="2092167" y="2924296"/>
                    <a:pt x="2158786" y="2928106"/>
                  </a:cubicBezTo>
                  <a:cubicBezTo>
                    <a:pt x="2213293" y="2930646"/>
                    <a:pt x="2267799" y="2930646"/>
                    <a:pt x="2322305" y="2933186"/>
                  </a:cubicBezTo>
                  <a:cubicBezTo>
                    <a:pt x="2403056" y="2936996"/>
                    <a:pt x="2483806" y="2939536"/>
                    <a:pt x="2564556" y="2940806"/>
                  </a:cubicBezTo>
                  <a:cubicBezTo>
                    <a:pt x="2594837" y="2940806"/>
                    <a:pt x="2614182" y="2939536"/>
                    <a:pt x="2634502" y="2939536"/>
                  </a:cubicBezTo>
                  <a:close/>
                </a:path>
              </a:pathLst>
            </a:custGeom>
            <a:solidFill>
              <a:srgbClr val="000000"/>
            </a:solidFill>
          </p:spPr>
        </p:sp>
      </p:grpSp>
      <p:grpSp>
        <p:nvGrpSpPr>
          <p:cNvPr name="Group 5" id="5"/>
          <p:cNvGrpSpPr/>
          <p:nvPr/>
        </p:nvGrpSpPr>
        <p:grpSpPr>
          <a:xfrm rot="0">
            <a:off x="904875" y="3505671"/>
            <a:ext cx="5353450" cy="1637829"/>
            <a:chOff x="0" y="0"/>
            <a:chExt cx="2652282" cy="811437"/>
          </a:xfrm>
        </p:grpSpPr>
        <p:sp>
          <p:nvSpPr>
            <p:cNvPr name="Freeform 6" id="6"/>
            <p:cNvSpPr/>
            <p:nvPr/>
          </p:nvSpPr>
          <p:spPr>
            <a:xfrm flipH="false" flipV="false" rot="0">
              <a:off x="10160" y="16510"/>
              <a:ext cx="2629422" cy="783497"/>
            </a:xfrm>
            <a:custGeom>
              <a:avLst/>
              <a:gdLst/>
              <a:ahLst/>
              <a:cxnLst/>
              <a:rect r="r" b="b" t="t" l="l"/>
              <a:pathLst>
                <a:path h="783497" w="2629422">
                  <a:moveTo>
                    <a:pt x="2629422" y="783497"/>
                  </a:moveTo>
                  <a:lnTo>
                    <a:pt x="0" y="775877"/>
                  </a:lnTo>
                  <a:lnTo>
                    <a:pt x="0" y="284964"/>
                  </a:lnTo>
                  <a:lnTo>
                    <a:pt x="17780" y="19050"/>
                  </a:lnTo>
                  <a:lnTo>
                    <a:pt x="1309052" y="0"/>
                  </a:lnTo>
                  <a:lnTo>
                    <a:pt x="2610372" y="5080"/>
                  </a:lnTo>
                  <a:close/>
                </a:path>
              </a:pathLst>
            </a:custGeom>
            <a:solidFill>
              <a:srgbClr val="000000"/>
            </a:solidFill>
          </p:spPr>
        </p:sp>
        <p:sp>
          <p:nvSpPr>
            <p:cNvPr name="Freeform 7" id="7"/>
            <p:cNvSpPr/>
            <p:nvPr/>
          </p:nvSpPr>
          <p:spPr>
            <a:xfrm flipH="false" flipV="false" rot="0">
              <a:off x="-3810" y="0"/>
              <a:ext cx="2658632" cy="810166"/>
            </a:xfrm>
            <a:custGeom>
              <a:avLst/>
              <a:gdLst/>
              <a:ahLst/>
              <a:cxnLst/>
              <a:rect r="r" b="b" t="t" l="l"/>
              <a:pathLst>
                <a:path h="810166" w="2658632">
                  <a:moveTo>
                    <a:pt x="2624342" y="21590"/>
                  </a:moveTo>
                  <a:cubicBezTo>
                    <a:pt x="2625612" y="34290"/>
                    <a:pt x="2625612" y="44450"/>
                    <a:pt x="2626882" y="54610"/>
                  </a:cubicBezTo>
                  <a:cubicBezTo>
                    <a:pt x="2629422" y="74927"/>
                    <a:pt x="2630692" y="90249"/>
                    <a:pt x="2633232" y="105024"/>
                  </a:cubicBezTo>
                  <a:cubicBezTo>
                    <a:pt x="2633232" y="126365"/>
                    <a:pt x="2645932" y="547174"/>
                    <a:pt x="2652282" y="568515"/>
                  </a:cubicBezTo>
                  <a:cubicBezTo>
                    <a:pt x="2658632" y="600801"/>
                    <a:pt x="2654822" y="633634"/>
                    <a:pt x="2654822" y="665919"/>
                  </a:cubicBezTo>
                  <a:cubicBezTo>
                    <a:pt x="2654822" y="694374"/>
                    <a:pt x="2656092" y="720641"/>
                    <a:pt x="2657362" y="749206"/>
                  </a:cubicBezTo>
                  <a:cubicBezTo>
                    <a:pt x="2657362" y="770797"/>
                    <a:pt x="2657362" y="784766"/>
                    <a:pt x="2657362" y="808897"/>
                  </a:cubicBezTo>
                  <a:cubicBezTo>
                    <a:pt x="2634502" y="808897"/>
                    <a:pt x="2614182" y="810166"/>
                    <a:pt x="2590800" y="808897"/>
                  </a:cubicBezTo>
                  <a:cubicBezTo>
                    <a:pt x="2459581" y="803816"/>
                    <a:pt x="2326343" y="810166"/>
                    <a:pt x="2195124" y="805087"/>
                  </a:cubicBezTo>
                  <a:cubicBezTo>
                    <a:pt x="2116392" y="801277"/>
                    <a:pt x="2039680" y="803816"/>
                    <a:pt x="1960948" y="801277"/>
                  </a:cubicBezTo>
                  <a:cubicBezTo>
                    <a:pt x="1924611" y="800006"/>
                    <a:pt x="1888273" y="798737"/>
                    <a:pt x="1851936" y="797466"/>
                  </a:cubicBezTo>
                  <a:cubicBezTo>
                    <a:pt x="1829729" y="797466"/>
                    <a:pt x="1809542" y="798737"/>
                    <a:pt x="1787335" y="798737"/>
                  </a:cubicBezTo>
                  <a:cubicBezTo>
                    <a:pt x="1730810" y="797466"/>
                    <a:pt x="1575366" y="798737"/>
                    <a:pt x="1518841" y="797466"/>
                  </a:cubicBezTo>
                  <a:cubicBezTo>
                    <a:pt x="1478466" y="796197"/>
                    <a:pt x="670965" y="805087"/>
                    <a:pt x="630590" y="803816"/>
                  </a:cubicBezTo>
                  <a:cubicBezTo>
                    <a:pt x="620496" y="803816"/>
                    <a:pt x="608383" y="805087"/>
                    <a:pt x="598289" y="805087"/>
                  </a:cubicBezTo>
                  <a:cubicBezTo>
                    <a:pt x="574064" y="805087"/>
                    <a:pt x="551858" y="806356"/>
                    <a:pt x="527633" y="806356"/>
                  </a:cubicBezTo>
                  <a:cubicBezTo>
                    <a:pt x="467070" y="806356"/>
                    <a:pt x="408527" y="805087"/>
                    <a:pt x="347964" y="803816"/>
                  </a:cubicBezTo>
                  <a:cubicBezTo>
                    <a:pt x="311626" y="802547"/>
                    <a:pt x="275289" y="801277"/>
                    <a:pt x="240970" y="800006"/>
                  </a:cubicBezTo>
                  <a:cubicBezTo>
                    <a:pt x="176370" y="798737"/>
                    <a:pt x="111770" y="797466"/>
                    <a:pt x="48260" y="797466"/>
                  </a:cubicBezTo>
                  <a:cubicBezTo>
                    <a:pt x="38100" y="797466"/>
                    <a:pt x="29210" y="797466"/>
                    <a:pt x="19050" y="796197"/>
                  </a:cubicBezTo>
                  <a:cubicBezTo>
                    <a:pt x="10160" y="794927"/>
                    <a:pt x="5080" y="788577"/>
                    <a:pt x="7620" y="779687"/>
                  </a:cubicBezTo>
                  <a:cubicBezTo>
                    <a:pt x="16510" y="748002"/>
                    <a:pt x="12700" y="734321"/>
                    <a:pt x="11430" y="720093"/>
                  </a:cubicBezTo>
                  <a:cubicBezTo>
                    <a:pt x="10160" y="691091"/>
                    <a:pt x="6350" y="662636"/>
                    <a:pt x="7620" y="633634"/>
                  </a:cubicBezTo>
                  <a:cubicBezTo>
                    <a:pt x="5080" y="597517"/>
                    <a:pt x="0" y="150443"/>
                    <a:pt x="7620" y="113779"/>
                  </a:cubicBezTo>
                  <a:cubicBezTo>
                    <a:pt x="8890" y="106665"/>
                    <a:pt x="7620" y="99004"/>
                    <a:pt x="8890" y="91891"/>
                  </a:cubicBezTo>
                  <a:cubicBezTo>
                    <a:pt x="10160" y="80399"/>
                    <a:pt x="12700" y="67813"/>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792387"/>
                  </a:moveTo>
                  <a:cubicBezTo>
                    <a:pt x="2635772" y="775877"/>
                    <a:pt x="2637042" y="763177"/>
                    <a:pt x="2637042" y="750477"/>
                  </a:cubicBezTo>
                  <a:cubicBezTo>
                    <a:pt x="2635772" y="717905"/>
                    <a:pt x="2634502" y="688902"/>
                    <a:pt x="2634502" y="657711"/>
                  </a:cubicBezTo>
                  <a:cubicBezTo>
                    <a:pt x="2634502" y="643483"/>
                    <a:pt x="2637042" y="629256"/>
                    <a:pt x="2635772" y="615028"/>
                  </a:cubicBezTo>
                  <a:cubicBezTo>
                    <a:pt x="2635772" y="601895"/>
                    <a:pt x="2634502" y="588215"/>
                    <a:pt x="2633232" y="575082"/>
                  </a:cubicBezTo>
                  <a:cubicBezTo>
                    <a:pt x="2628152" y="554835"/>
                    <a:pt x="2616722" y="135668"/>
                    <a:pt x="2616722" y="115421"/>
                  </a:cubicBezTo>
                  <a:cubicBezTo>
                    <a:pt x="2614182" y="98457"/>
                    <a:pt x="2611642" y="80946"/>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66172"/>
                  </a:cubicBezTo>
                  <a:cubicBezTo>
                    <a:pt x="31750" y="76021"/>
                    <a:pt x="31750" y="85871"/>
                    <a:pt x="30480" y="95721"/>
                  </a:cubicBezTo>
                  <a:cubicBezTo>
                    <a:pt x="29210" y="112138"/>
                    <a:pt x="26670" y="128007"/>
                    <a:pt x="25400" y="144423"/>
                  </a:cubicBezTo>
                  <a:cubicBezTo>
                    <a:pt x="20320" y="161934"/>
                    <a:pt x="26670" y="589856"/>
                    <a:pt x="29210" y="607367"/>
                  </a:cubicBezTo>
                  <a:cubicBezTo>
                    <a:pt x="29210" y="625973"/>
                    <a:pt x="29210" y="645125"/>
                    <a:pt x="30480" y="663730"/>
                  </a:cubicBezTo>
                  <a:cubicBezTo>
                    <a:pt x="30480" y="677411"/>
                    <a:pt x="33020" y="691091"/>
                    <a:pt x="33020" y="704772"/>
                  </a:cubicBezTo>
                  <a:cubicBezTo>
                    <a:pt x="33020" y="719546"/>
                    <a:pt x="33020" y="734321"/>
                    <a:pt x="31750" y="750477"/>
                  </a:cubicBezTo>
                  <a:cubicBezTo>
                    <a:pt x="31750" y="754287"/>
                    <a:pt x="31750" y="756827"/>
                    <a:pt x="31750" y="760637"/>
                  </a:cubicBezTo>
                  <a:cubicBezTo>
                    <a:pt x="31750" y="770797"/>
                    <a:pt x="35560" y="774607"/>
                    <a:pt x="44450" y="774607"/>
                  </a:cubicBezTo>
                  <a:cubicBezTo>
                    <a:pt x="65338" y="774607"/>
                    <a:pt x="93601" y="775877"/>
                    <a:pt x="119845" y="775877"/>
                  </a:cubicBezTo>
                  <a:cubicBezTo>
                    <a:pt x="158201" y="775877"/>
                    <a:pt x="198576" y="773337"/>
                    <a:pt x="236932" y="775877"/>
                  </a:cubicBezTo>
                  <a:cubicBezTo>
                    <a:pt x="299514" y="779687"/>
                    <a:pt x="362095" y="782227"/>
                    <a:pt x="424677" y="780957"/>
                  </a:cubicBezTo>
                  <a:cubicBezTo>
                    <a:pt x="465052" y="779687"/>
                    <a:pt x="503408" y="782227"/>
                    <a:pt x="543783" y="782227"/>
                  </a:cubicBezTo>
                  <a:cubicBezTo>
                    <a:pt x="602327" y="782227"/>
                    <a:pt x="660871" y="780957"/>
                    <a:pt x="719415" y="782227"/>
                  </a:cubicBezTo>
                  <a:cubicBezTo>
                    <a:pt x="806221" y="783497"/>
                    <a:pt x="1759073" y="773337"/>
                    <a:pt x="1847898" y="775877"/>
                  </a:cubicBezTo>
                  <a:cubicBezTo>
                    <a:pt x="1886255" y="777147"/>
                    <a:pt x="1924611" y="778416"/>
                    <a:pt x="1960948" y="778416"/>
                  </a:cubicBezTo>
                  <a:cubicBezTo>
                    <a:pt x="2027567" y="780957"/>
                    <a:pt x="2092167" y="777147"/>
                    <a:pt x="2158786" y="780957"/>
                  </a:cubicBezTo>
                  <a:cubicBezTo>
                    <a:pt x="2213293" y="783497"/>
                    <a:pt x="2267799" y="783497"/>
                    <a:pt x="2322305" y="786037"/>
                  </a:cubicBezTo>
                  <a:cubicBezTo>
                    <a:pt x="2403056" y="789847"/>
                    <a:pt x="2483806" y="792387"/>
                    <a:pt x="2564556" y="793657"/>
                  </a:cubicBezTo>
                  <a:cubicBezTo>
                    <a:pt x="2594837" y="793657"/>
                    <a:pt x="2614182" y="792387"/>
                    <a:pt x="2634502" y="792387"/>
                  </a:cubicBezTo>
                  <a:close/>
                </a:path>
              </a:pathLst>
            </a:custGeom>
            <a:solidFill>
              <a:srgbClr val="000000"/>
            </a:solidFill>
          </p:spPr>
        </p:sp>
      </p:grpSp>
      <p:sp>
        <p:nvSpPr>
          <p:cNvPr name="Freeform 8" id="8"/>
          <p:cNvSpPr/>
          <p:nvPr/>
        </p:nvSpPr>
        <p:spPr>
          <a:xfrm flipH="false" flipV="false" rot="-3097502">
            <a:off x="-39680" y="6278514"/>
            <a:ext cx="1024663" cy="874440"/>
          </a:xfrm>
          <a:custGeom>
            <a:avLst/>
            <a:gdLst/>
            <a:ahLst/>
            <a:cxnLst/>
            <a:rect r="r" b="b" t="t" l="l"/>
            <a:pathLst>
              <a:path h="874440" w="1024663">
                <a:moveTo>
                  <a:pt x="0" y="0"/>
                </a:moveTo>
                <a:lnTo>
                  <a:pt x="1024663" y="0"/>
                </a:lnTo>
                <a:lnTo>
                  <a:pt x="1024663" y="874440"/>
                </a:lnTo>
                <a:lnTo>
                  <a:pt x="0" y="874440"/>
                </a:lnTo>
                <a:lnTo>
                  <a:pt x="0" y="0"/>
                </a:lnTo>
                <a:close/>
              </a:path>
            </a:pathLst>
          </a:custGeom>
          <a:blipFill>
            <a:blip r:embed="rId2">
              <a:extLst>
                <a:ext uri="{96DAC541-7B7A-43D3-8B79-37D633B846F1}">
                  <asvg:svgBlip xmlns:asvg="http://schemas.microsoft.com/office/drawing/2016/SVG/main" r:embed="rId3"/>
                </a:ext>
              </a:extLst>
            </a:blip>
            <a:stretch>
              <a:fillRect l="-13923" t="0" r="-129842" b="-158117"/>
            </a:stretch>
          </a:blipFill>
        </p:spPr>
      </p:sp>
      <p:grpSp>
        <p:nvGrpSpPr>
          <p:cNvPr name="Group 9" id="9"/>
          <p:cNvGrpSpPr/>
          <p:nvPr/>
        </p:nvGrpSpPr>
        <p:grpSpPr>
          <a:xfrm rot="0">
            <a:off x="12027812" y="3505671"/>
            <a:ext cx="5353450" cy="5971704"/>
            <a:chOff x="0" y="0"/>
            <a:chExt cx="2652282" cy="2958586"/>
          </a:xfrm>
        </p:grpSpPr>
        <p:sp>
          <p:nvSpPr>
            <p:cNvPr name="Freeform 10" id="10"/>
            <p:cNvSpPr/>
            <p:nvPr/>
          </p:nvSpPr>
          <p:spPr>
            <a:xfrm flipH="false" flipV="false" rot="0">
              <a:off x="10160" y="16510"/>
              <a:ext cx="2629422" cy="2930646"/>
            </a:xfrm>
            <a:custGeom>
              <a:avLst/>
              <a:gdLst/>
              <a:ahLst/>
              <a:cxnLst/>
              <a:rect r="r" b="b" t="t" l="l"/>
              <a:pathLst>
                <a:path h="2930646" w="2629422">
                  <a:moveTo>
                    <a:pt x="2629422" y="2930646"/>
                  </a:moveTo>
                  <a:lnTo>
                    <a:pt x="0" y="2923026"/>
                  </a:lnTo>
                  <a:lnTo>
                    <a:pt x="0" y="1029652"/>
                  </a:lnTo>
                  <a:lnTo>
                    <a:pt x="17780" y="19050"/>
                  </a:lnTo>
                  <a:lnTo>
                    <a:pt x="1309052" y="0"/>
                  </a:lnTo>
                  <a:lnTo>
                    <a:pt x="2610372" y="5080"/>
                  </a:lnTo>
                  <a:close/>
                </a:path>
              </a:pathLst>
            </a:custGeom>
            <a:solidFill>
              <a:srgbClr val="FFFFFF"/>
            </a:solidFill>
          </p:spPr>
        </p:sp>
        <p:sp>
          <p:nvSpPr>
            <p:cNvPr name="Freeform 11" id="11"/>
            <p:cNvSpPr/>
            <p:nvPr/>
          </p:nvSpPr>
          <p:spPr>
            <a:xfrm flipH="false" flipV="false" rot="0">
              <a:off x="-3810" y="0"/>
              <a:ext cx="2658632" cy="2957316"/>
            </a:xfrm>
            <a:custGeom>
              <a:avLst/>
              <a:gdLst/>
              <a:ahLst/>
              <a:cxnLst/>
              <a:rect r="r" b="b" t="t" l="l"/>
              <a:pathLst>
                <a:path h="2957316" w="2658632">
                  <a:moveTo>
                    <a:pt x="2624342" y="21590"/>
                  </a:moveTo>
                  <a:cubicBezTo>
                    <a:pt x="2625612" y="34290"/>
                    <a:pt x="2625612" y="44450"/>
                    <a:pt x="2626882" y="54610"/>
                  </a:cubicBezTo>
                  <a:cubicBezTo>
                    <a:pt x="2629422" y="108150"/>
                    <a:pt x="2630692" y="171590"/>
                    <a:pt x="2633232" y="232765"/>
                  </a:cubicBezTo>
                  <a:cubicBezTo>
                    <a:pt x="2633232" y="321128"/>
                    <a:pt x="2645932" y="2063474"/>
                    <a:pt x="2652282" y="2151837"/>
                  </a:cubicBezTo>
                  <a:cubicBezTo>
                    <a:pt x="2658632" y="2285516"/>
                    <a:pt x="2654822" y="2421459"/>
                    <a:pt x="2654822" y="2555137"/>
                  </a:cubicBezTo>
                  <a:cubicBezTo>
                    <a:pt x="2654822" y="2672955"/>
                    <a:pt x="2656092" y="2781710"/>
                    <a:pt x="2657362" y="2896356"/>
                  </a:cubicBezTo>
                  <a:cubicBezTo>
                    <a:pt x="2657362" y="2917946"/>
                    <a:pt x="2657362" y="2931916"/>
                    <a:pt x="2657362" y="2956046"/>
                  </a:cubicBezTo>
                  <a:cubicBezTo>
                    <a:pt x="2634502" y="2956046"/>
                    <a:pt x="2614182" y="2957316"/>
                    <a:pt x="2590800" y="2956046"/>
                  </a:cubicBezTo>
                  <a:cubicBezTo>
                    <a:pt x="2459581" y="2950966"/>
                    <a:pt x="2326343" y="2957316"/>
                    <a:pt x="2195124" y="2952236"/>
                  </a:cubicBezTo>
                  <a:cubicBezTo>
                    <a:pt x="2116392" y="2948426"/>
                    <a:pt x="2039680" y="2950966"/>
                    <a:pt x="1960948" y="2948426"/>
                  </a:cubicBezTo>
                  <a:cubicBezTo>
                    <a:pt x="1924611" y="2947156"/>
                    <a:pt x="1888273" y="2945886"/>
                    <a:pt x="1851936" y="2944616"/>
                  </a:cubicBezTo>
                  <a:cubicBezTo>
                    <a:pt x="1829729" y="2944616"/>
                    <a:pt x="1809542" y="2945886"/>
                    <a:pt x="1787335" y="2945886"/>
                  </a:cubicBezTo>
                  <a:cubicBezTo>
                    <a:pt x="1730810" y="2944616"/>
                    <a:pt x="1575366" y="2945886"/>
                    <a:pt x="1518841" y="2944616"/>
                  </a:cubicBezTo>
                  <a:cubicBezTo>
                    <a:pt x="1478466" y="2943346"/>
                    <a:pt x="670965" y="2952236"/>
                    <a:pt x="630590" y="2950966"/>
                  </a:cubicBezTo>
                  <a:cubicBezTo>
                    <a:pt x="620496" y="2950966"/>
                    <a:pt x="608383" y="2952236"/>
                    <a:pt x="598289" y="2952236"/>
                  </a:cubicBezTo>
                  <a:cubicBezTo>
                    <a:pt x="574064" y="2952236"/>
                    <a:pt x="551858" y="2953506"/>
                    <a:pt x="527633" y="2953506"/>
                  </a:cubicBezTo>
                  <a:cubicBezTo>
                    <a:pt x="467070" y="2953506"/>
                    <a:pt x="408527" y="2952236"/>
                    <a:pt x="347964" y="2950966"/>
                  </a:cubicBezTo>
                  <a:cubicBezTo>
                    <a:pt x="311626" y="2949696"/>
                    <a:pt x="275289" y="2948426"/>
                    <a:pt x="240970" y="2947156"/>
                  </a:cubicBezTo>
                  <a:cubicBezTo>
                    <a:pt x="176370" y="2945886"/>
                    <a:pt x="111770" y="2944616"/>
                    <a:pt x="48260" y="2944616"/>
                  </a:cubicBezTo>
                  <a:cubicBezTo>
                    <a:pt x="38100" y="2944616"/>
                    <a:pt x="29210" y="2944616"/>
                    <a:pt x="19050" y="2943346"/>
                  </a:cubicBezTo>
                  <a:cubicBezTo>
                    <a:pt x="10160" y="2942076"/>
                    <a:pt x="5080" y="2935726"/>
                    <a:pt x="7620" y="2926836"/>
                  </a:cubicBezTo>
                  <a:cubicBezTo>
                    <a:pt x="16510" y="2894997"/>
                    <a:pt x="12700" y="2838353"/>
                    <a:pt x="11430" y="2779444"/>
                  </a:cubicBezTo>
                  <a:cubicBezTo>
                    <a:pt x="10160" y="2659361"/>
                    <a:pt x="6350" y="2541543"/>
                    <a:pt x="7620" y="2421459"/>
                  </a:cubicBezTo>
                  <a:cubicBezTo>
                    <a:pt x="5080" y="2271921"/>
                    <a:pt x="0" y="420820"/>
                    <a:pt x="7620" y="269016"/>
                  </a:cubicBezTo>
                  <a:cubicBezTo>
                    <a:pt x="8890" y="239562"/>
                    <a:pt x="7620" y="207842"/>
                    <a:pt x="8890" y="178387"/>
                  </a:cubicBezTo>
                  <a:cubicBezTo>
                    <a:pt x="10160" y="130807"/>
                    <a:pt x="12700" y="78695"/>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2939536"/>
                  </a:moveTo>
                  <a:cubicBezTo>
                    <a:pt x="2635772" y="2923026"/>
                    <a:pt x="2637042" y="2910326"/>
                    <a:pt x="2637042" y="2897626"/>
                  </a:cubicBezTo>
                  <a:cubicBezTo>
                    <a:pt x="2635772" y="2770382"/>
                    <a:pt x="2634502" y="2650298"/>
                    <a:pt x="2634502" y="2521151"/>
                  </a:cubicBezTo>
                  <a:cubicBezTo>
                    <a:pt x="2634502" y="2462242"/>
                    <a:pt x="2637042" y="2403334"/>
                    <a:pt x="2635772" y="2344424"/>
                  </a:cubicBezTo>
                  <a:cubicBezTo>
                    <a:pt x="2635772" y="2290047"/>
                    <a:pt x="2634502" y="2233404"/>
                    <a:pt x="2633232" y="2179026"/>
                  </a:cubicBezTo>
                  <a:cubicBezTo>
                    <a:pt x="2628152" y="2095194"/>
                    <a:pt x="2616722" y="359646"/>
                    <a:pt x="2616722" y="275814"/>
                  </a:cubicBezTo>
                  <a:cubicBezTo>
                    <a:pt x="2614182" y="205576"/>
                    <a:pt x="2611642" y="133073"/>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71898"/>
                  </a:cubicBezTo>
                  <a:cubicBezTo>
                    <a:pt x="31750" y="112681"/>
                    <a:pt x="31750" y="153464"/>
                    <a:pt x="30480" y="194247"/>
                  </a:cubicBezTo>
                  <a:cubicBezTo>
                    <a:pt x="29210" y="262219"/>
                    <a:pt x="26670" y="327925"/>
                    <a:pt x="25400" y="395897"/>
                  </a:cubicBezTo>
                  <a:cubicBezTo>
                    <a:pt x="20320" y="468401"/>
                    <a:pt x="26670" y="2240201"/>
                    <a:pt x="29210" y="2312704"/>
                  </a:cubicBezTo>
                  <a:cubicBezTo>
                    <a:pt x="29210" y="2389739"/>
                    <a:pt x="29210" y="2469040"/>
                    <a:pt x="30480" y="2546074"/>
                  </a:cubicBezTo>
                  <a:cubicBezTo>
                    <a:pt x="30480" y="2602718"/>
                    <a:pt x="33020" y="2659361"/>
                    <a:pt x="33020" y="2716004"/>
                  </a:cubicBezTo>
                  <a:cubicBezTo>
                    <a:pt x="33020" y="2777179"/>
                    <a:pt x="33020" y="2838353"/>
                    <a:pt x="31750" y="2897626"/>
                  </a:cubicBezTo>
                  <a:cubicBezTo>
                    <a:pt x="31750" y="2901436"/>
                    <a:pt x="31750" y="2903976"/>
                    <a:pt x="31750" y="2907786"/>
                  </a:cubicBezTo>
                  <a:cubicBezTo>
                    <a:pt x="31750" y="2917946"/>
                    <a:pt x="35560" y="2921756"/>
                    <a:pt x="44450" y="2921756"/>
                  </a:cubicBezTo>
                  <a:cubicBezTo>
                    <a:pt x="65338" y="2921756"/>
                    <a:pt x="93601" y="2923026"/>
                    <a:pt x="119845" y="2923026"/>
                  </a:cubicBezTo>
                  <a:cubicBezTo>
                    <a:pt x="158201" y="2923026"/>
                    <a:pt x="198576" y="2920486"/>
                    <a:pt x="236932" y="2923026"/>
                  </a:cubicBezTo>
                  <a:cubicBezTo>
                    <a:pt x="299514" y="2926836"/>
                    <a:pt x="362095" y="2929376"/>
                    <a:pt x="424677" y="2928106"/>
                  </a:cubicBezTo>
                  <a:cubicBezTo>
                    <a:pt x="465052" y="2926836"/>
                    <a:pt x="503408" y="2929376"/>
                    <a:pt x="543783" y="2929376"/>
                  </a:cubicBezTo>
                  <a:cubicBezTo>
                    <a:pt x="602327" y="2929376"/>
                    <a:pt x="660871" y="2928106"/>
                    <a:pt x="719415" y="2929376"/>
                  </a:cubicBezTo>
                  <a:cubicBezTo>
                    <a:pt x="806221" y="2930646"/>
                    <a:pt x="1759073" y="2920486"/>
                    <a:pt x="1847898" y="2923026"/>
                  </a:cubicBezTo>
                  <a:cubicBezTo>
                    <a:pt x="1886255" y="2924296"/>
                    <a:pt x="1924611" y="2925566"/>
                    <a:pt x="1960948" y="2925566"/>
                  </a:cubicBezTo>
                  <a:cubicBezTo>
                    <a:pt x="2027567" y="2928106"/>
                    <a:pt x="2092167" y="2924296"/>
                    <a:pt x="2158786" y="2928106"/>
                  </a:cubicBezTo>
                  <a:cubicBezTo>
                    <a:pt x="2213293" y="2930646"/>
                    <a:pt x="2267799" y="2930646"/>
                    <a:pt x="2322305" y="2933186"/>
                  </a:cubicBezTo>
                  <a:cubicBezTo>
                    <a:pt x="2403056" y="2936996"/>
                    <a:pt x="2483806" y="2939536"/>
                    <a:pt x="2564556" y="2940806"/>
                  </a:cubicBezTo>
                  <a:cubicBezTo>
                    <a:pt x="2594837" y="2940806"/>
                    <a:pt x="2614182" y="2939536"/>
                    <a:pt x="2634502" y="2939536"/>
                  </a:cubicBezTo>
                  <a:close/>
                </a:path>
              </a:pathLst>
            </a:custGeom>
            <a:solidFill>
              <a:srgbClr val="000000"/>
            </a:solidFill>
          </p:spPr>
        </p:sp>
      </p:grpSp>
      <p:grpSp>
        <p:nvGrpSpPr>
          <p:cNvPr name="Group 12" id="12"/>
          <p:cNvGrpSpPr/>
          <p:nvPr/>
        </p:nvGrpSpPr>
        <p:grpSpPr>
          <a:xfrm rot="0">
            <a:off x="12018287" y="3505671"/>
            <a:ext cx="5353450" cy="1637829"/>
            <a:chOff x="0" y="0"/>
            <a:chExt cx="2652282" cy="811437"/>
          </a:xfrm>
        </p:grpSpPr>
        <p:sp>
          <p:nvSpPr>
            <p:cNvPr name="Freeform 13" id="13"/>
            <p:cNvSpPr/>
            <p:nvPr/>
          </p:nvSpPr>
          <p:spPr>
            <a:xfrm flipH="false" flipV="false" rot="0">
              <a:off x="10160" y="16510"/>
              <a:ext cx="2629422" cy="783497"/>
            </a:xfrm>
            <a:custGeom>
              <a:avLst/>
              <a:gdLst/>
              <a:ahLst/>
              <a:cxnLst/>
              <a:rect r="r" b="b" t="t" l="l"/>
              <a:pathLst>
                <a:path h="783497" w="2629422">
                  <a:moveTo>
                    <a:pt x="2629422" y="783497"/>
                  </a:moveTo>
                  <a:lnTo>
                    <a:pt x="0" y="775877"/>
                  </a:lnTo>
                  <a:lnTo>
                    <a:pt x="0" y="284964"/>
                  </a:lnTo>
                  <a:lnTo>
                    <a:pt x="17780" y="19050"/>
                  </a:lnTo>
                  <a:lnTo>
                    <a:pt x="1309052" y="0"/>
                  </a:lnTo>
                  <a:lnTo>
                    <a:pt x="2610372" y="5080"/>
                  </a:lnTo>
                  <a:close/>
                </a:path>
              </a:pathLst>
            </a:custGeom>
            <a:solidFill>
              <a:srgbClr val="000000"/>
            </a:solidFill>
          </p:spPr>
        </p:sp>
        <p:sp>
          <p:nvSpPr>
            <p:cNvPr name="Freeform 14" id="14"/>
            <p:cNvSpPr/>
            <p:nvPr/>
          </p:nvSpPr>
          <p:spPr>
            <a:xfrm flipH="false" flipV="false" rot="0">
              <a:off x="-3810" y="0"/>
              <a:ext cx="2658632" cy="810166"/>
            </a:xfrm>
            <a:custGeom>
              <a:avLst/>
              <a:gdLst/>
              <a:ahLst/>
              <a:cxnLst/>
              <a:rect r="r" b="b" t="t" l="l"/>
              <a:pathLst>
                <a:path h="810166" w="2658632">
                  <a:moveTo>
                    <a:pt x="2624342" y="21590"/>
                  </a:moveTo>
                  <a:cubicBezTo>
                    <a:pt x="2625612" y="34290"/>
                    <a:pt x="2625612" y="44450"/>
                    <a:pt x="2626882" y="54610"/>
                  </a:cubicBezTo>
                  <a:cubicBezTo>
                    <a:pt x="2629422" y="74927"/>
                    <a:pt x="2630692" y="90249"/>
                    <a:pt x="2633232" y="105024"/>
                  </a:cubicBezTo>
                  <a:cubicBezTo>
                    <a:pt x="2633232" y="126365"/>
                    <a:pt x="2645932" y="547174"/>
                    <a:pt x="2652282" y="568515"/>
                  </a:cubicBezTo>
                  <a:cubicBezTo>
                    <a:pt x="2658632" y="600801"/>
                    <a:pt x="2654822" y="633634"/>
                    <a:pt x="2654822" y="665919"/>
                  </a:cubicBezTo>
                  <a:cubicBezTo>
                    <a:pt x="2654822" y="694374"/>
                    <a:pt x="2656092" y="720641"/>
                    <a:pt x="2657362" y="749206"/>
                  </a:cubicBezTo>
                  <a:cubicBezTo>
                    <a:pt x="2657362" y="770797"/>
                    <a:pt x="2657362" y="784766"/>
                    <a:pt x="2657362" y="808897"/>
                  </a:cubicBezTo>
                  <a:cubicBezTo>
                    <a:pt x="2634502" y="808897"/>
                    <a:pt x="2614182" y="810166"/>
                    <a:pt x="2590800" y="808897"/>
                  </a:cubicBezTo>
                  <a:cubicBezTo>
                    <a:pt x="2459581" y="803816"/>
                    <a:pt x="2326343" y="810166"/>
                    <a:pt x="2195124" y="805087"/>
                  </a:cubicBezTo>
                  <a:cubicBezTo>
                    <a:pt x="2116392" y="801277"/>
                    <a:pt x="2039680" y="803816"/>
                    <a:pt x="1960948" y="801277"/>
                  </a:cubicBezTo>
                  <a:cubicBezTo>
                    <a:pt x="1924611" y="800006"/>
                    <a:pt x="1888273" y="798737"/>
                    <a:pt x="1851936" y="797466"/>
                  </a:cubicBezTo>
                  <a:cubicBezTo>
                    <a:pt x="1829729" y="797466"/>
                    <a:pt x="1809542" y="798737"/>
                    <a:pt x="1787335" y="798737"/>
                  </a:cubicBezTo>
                  <a:cubicBezTo>
                    <a:pt x="1730810" y="797466"/>
                    <a:pt x="1575366" y="798737"/>
                    <a:pt x="1518841" y="797466"/>
                  </a:cubicBezTo>
                  <a:cubicBezTo>
                    <a:pt x="1478466" y="796197"/>
                    <a:pt x="670965" y="805087"/>
                    <a:pt x="630590" y="803816"/>
                  </a:cubicBezTo>
                  <a:cubicBezTo>
                    <a:pt x="620496" y="803816"/>
                    <a:pt x="608383" y="805087"/>
                    <a:pt x="598289" y="805087"/>
                  </a:cubicBezTo>
                  <a:cubicBezTo>
                    <a:pt x="574064" y="805087"/>
                    <a:pt x="551858" y="806356"/>
                    <a:pt x="527633" y="806356"/>
                  </a:cubicBezTo>
                  <a:cubicBezTo>
                    <a:pt x="467070" y="806356"/>
                    <a:pt x="408527" y="805087"/>
                    <a:pt x="347964" y="803816"/>
                  </a:cubicBezTo>
                  <a:cubicBezTo>
                    <a:pt x="311626" y="802547"/>
                    <a:pt x="275289" y="801277"/>
                    <a:pt x="240970" y="800006"/>
                  </a:cubicBezTo>
                  <a:cubicBezTo>
                    <a:pt x="176370" y="798737"/>
                    <a:pt x="111770" y="797466"/>
                    <a:pt x="48260" y="797466"/>
                  </a:cubicBezTo>
                  <a:cubicBezTo>
                    <a:pt x="38100" y="797466"/>
                    <a:pt x="29210" y="797466"/>
                    <a:pt x="19050" y="796197"/>
                  </a:cubicBezTo>
                  <a:cubicBezTo>
                    <a:pt x="10160" y="794927"/>
                    <a:pt x="5080" y="788577"/>
                    <a:pt x="7620" y="779687"/>
                  </a:cubicBezTo>
                  <a:cubicBezTo>
                    <a:pt x="16510" y="748002"/>
                    <a:pt x="12700" y="734321"/>
                    <a:pt x="11430" y="720093"/>
                  </a:cubicBezTo>
                  <a:cubicBezTo>
                    <a:pt x="10160" y="691091"/>
                    <a:pt x="6350" y="662636"/>
                    <a:pt x="7620" y="633634"/>
                  </a:cubicBezTo>
                  <a:cubicBezTo>
                    <a:pt x="5080" y="597517"/>
                    <a:pt x="0" y="150443"/>
                    <a:pt x="7620" y="113779"/>
                  </a:cubicBezTo>
                  <a:cubicBezTo>
                    <a:pt x="8890" y="106665"/>
                    <a:pt x="7620" y="99004"/>
                    <a:pt x="8890" y="91891"/>
                  </a:cubicBezTo>
                  <a:cubicBezTo>
                    <a:pt x="10160" y="80399"/>
                    <a:pt x="12700" y="67813"/>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792387"/>
                  </a:moveTo>
                  <a:cubicBezTo>
                    <a:pt x="2635772" y="775877"/>
                    <a:pt x="2637042" y="763177"/>
                    <a:pt x="2637042" y="750477"/>
                  </a:cubicBezTo>
                  <a:cubicBezTo>
                    <a:pt x="2635772" y="717905"/>
                    <a:pt x="2634502" y="688902"/>
                    <a:pt x="2634502" y="657711"/>
                  </a:cubicBezTo>
                  <a:cubicBezTo>
                    <a:pt x="2634502" y="643483"/>
                    <a:pt x="2637042" y="629256"/>
                    <a:pt x="2635772" y="615028"/>
                  </a:cubicBezTo>
                  <a:cubicBezTo>
                    <a:pt x="2635772" y="601895"/>
                    <a:pt x="2634502" y="588215"/>
                    <a:pt x="2633232" y="575082"/>
                  </a:cubicBezTo>
                  <a:cubicBezTo>
                    <a:pt x="2628152" y="554835"/>
                    <a:pt x="2616722" y="135668"/>
                    <a:pt x="2616722" y="115421"/>
                  </a:cubicBezTo>
                  <a:cubicBezTo>
                    <a:pt x="2614182" y="98457"/>
                    <a:pt x="2611642" y="80946"/>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66172"/>
                  </a:cubicBezTo>
                  <a:cubicBezTo>
                    <a:pt x="31750" y="76021"/>
                    <a:pt x="31750" y="85871"/>
                    <a:pt x="30480" y="95721"/>
                  </a:cubicBezTo>
                  <a:cubicBezTo>
                    <a:pt x="29210" y="112138"/>
                    <a:pt x="26670" y="128007"/>
                    <a:pt x="25400" y="144423"/>
                  </a:cubicBezTo>
                  <a:cubicBezTo>
                    <a:pt x="20320" y="161934"/>
                    <a:pt x="26670" y="589856"/>
                    <a:pt x="29210" y="607367"/>
                  </a:cubicBezTo>
                  <a:cubicBezTo>
                    <a:pt x="29210" y="625973"/>
                    <a:pt x="29210" y="645125"/>
                    <a:pt x="30480" y="663730"/>
                  </a:cubicBezTo>
                  <a:cubicBezTo>
                    <a:pt x="30480" y="677411"/>
                    <a:pt x="33020" y="691091"/>
                    <a:pt x="33020" y="704772"/>
                  </a:cubicBezTo>
                  <a:cubicBezTo>
                    <a:pt x="33020" y="719546"/>
                    <a:pt x="33020" y="734321"/>
                    <a:pt x="31750" y="750477"/>
                  </a:cubicBezTo>
                  <a:cubicBezTo>
                    <a:pt x="31750" y="754287"/>
                    <a:pt x="31750" y="756827"/>
                    <a:pt x="31750" y="760637"/>
                  </a:cubicBezTo>
                  <a:cubicBezTo>
                    <a:pt x="31750" y="770797"/>
                    <a:pt x="35560" y="774607"/>
                    <a:pt x="44450" y="774607"/>
                  </a:cubicBezTo>
                  <a:cubicBezTo>
                    <a:pt x="65338" y="774607"/>
                    <a:pt x="93601" y="775877"/>
                    <a:pt x="119845" y="775877"/>
                  </a:cubicBezTo>
                  <a:cubicBezTo>
                    <a:pt x="158201" y="775877"/>
                    <a:pt x="198576" y="773337"/>
                    <a:pt x="236932" y="775877"/>
                  </a:cubicBezTo>
                  <a:cubicBezTo>
                    <a:pt x="299514" y="779687"/>
                    <a:pt x="362095" y="782227"/>
                    <a:pt x="424677" y="780957"/>
                  </a:cubicBezTo>
                  <a:cubicBezTo>
                    <a:pt x="465052" y="779687"/>
                    <a:pt x="503408" y="782227"/>
                    <a:pt x="543783" y="782227"/>
                  </a:cubicBezTo>
                  <a:cubicBezTo>
                    <a:pt x="602327" y="782227"/>
                    <a:pt x="660871" y="780957"/>
                    <a:pt x="719415" y="782227"/>
                  </a:cubicBezTo>
                  <a:cubicBezTo>
                    <a:pt x="806221" y="783497"/>
                    <a:pt x="1759073" y="773337"/>
                    <a:pt x="1847898" y="775877"/>
                  </a:cubicBezTo>
                  <a:cubicBezTo>
                    <a:pt x="1886255" y="777147"/>
                    <a:pt x="1924611" y="778416"/>
                    <a:pt x="1960948" y="778416"/>
                  </a:cubicBezTo>
                  <a:cubicBezTo>
                    <a:pt x="2027567" y="780957"/>
                    <a:pt x="2092167" y="777147"/>
                    <a:pt x="2158786" y="780957"/>
                  </a:cubicBezTo>
                  <a:cubicBezTo>
                    <a:pt x="2213293" y="783497"/>
                    <a:pt x="2267799" y="783497"/>
                    <a:pt x="2322305" y="786037"/>
                  </a:cubicBezTo>
                  <a:cubicBezTo>
                    <a:pt x="2403056" y="789847"/>
                    <a:pt x="2483806" y="792387"/>
                    <a:pt x="2564556" y="793657"/>
                  </a:cubicBezTo>
                  <a:cubicBezTo>
                    <a:pt x="2594837" y="793657"/>
                    <a:pt x="2614182" y="792387"/>
                    <a:pt x="2634502" y="792387"/>
                  </a:cubicBezTo>
                  <a:close/>
                </a:path>
              </a:pathLst>
            </a:custGeom>
            <a:solidFill>
              <a:srgbClr val="000000"/>
            </a:solidFill>
          </p:spPr>
        </p:sp>
      </p:grpSp>
      <p:sp>
        <p:nvSpPr>
          <p:cNvPr name="Freeform 15" id="15"/>
          <p:cNvSpPr/>
          <p:nvPr/>
        </p:nvSpPr>
        <p:spPr>
          <a:xfrm flipH="true" flipV="false" rot="3146976">
            <a:off x="17290994" y="6632180"/>
            <a:ext cx="1024663" cy="874440"/>
          </a:xfrm>
          <a:custGeom>
            <a:avLst/>
            <a:gdLst/>
            <a:ahLst/>
            <a:cxnLst/>
            <a:rect r="r" b="b" t="t" l="l"/>
            <a:pathLst>
              <a:path h="874440" w="1024663">
                <a:moveTo>
                  <a:pt x="1024663" y="0"/>
                </a:moveTo>
                <a:lnTo>
                  <a:pt x="0" y="0"/>
                </a:lnTo>
                <a:lnTo>
                  <a:pt x="0" y="874440"/>
                </a:lnTo>
                <a:lnTo>
                  <a:pt x="1024663" y="874440"/>
                </a:lnTo>
                <a:lnTo>
                  <a:pt x="1024663" y="0"/>
                </a:lnTo>
                <a:close/>
              </a:path>
            </a:pathLst>
          </a:custGeom>
          <a:blipFill>
            <a:blip r:embed="rId2">
              <a:extLst>
                <a:ext uri="{96DAC541-7B7A-43D3-8B79-37D633B846F1}">
                  <asvg:svgBlip xmlns:asvg="http://schemas.microsoft.com/office/drawing/2016/SVG/main" r:embed="rId3"/>
                </a:ext>
              </a:extLst>
            </a:blip>
            <a:stretch>
              <a:fillRect l="-13923" t="0" r="-129842" b="-158117"/>
            </a:stretch>
          </a:blipFill>
        </p:spPr>
      </p:sp>
      <p:grpSp>
        <p:nvGrpSpPr>
          <p:cNvPr name="Group 16" id="16"/>
          <p:cNvGrpSpPr/>
          <p:nvPr/>
        </p:nvGrpSpPr>
        <p:grpSpPr>
          <a:xfrm rot="345452">
            <a:off x="13948379" y="1113849"/>
            <a:ext cx="1579849" cy="1585722"/>
            <a:chOff x="0" y="0"/>
            <a:chExt cx="1708150" cy="1714500"/>
          </a:xfrm>
        </p:grpSpPr>
        <p:sp>
          <p:nvSpPr>
            <p:cNvPr name="Freeform 17" id="17"/>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8" id="18"/>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19" id="19"/>
          <p:cNvGrpSpPr/>
          <p:nvPr/>
        </p:nvGrpSpPr>
        <p:grpSpPr>
          <a:xfrm rot="-87429">
            <a:off x="15781506" y="1012029"/>
            <a:ext cx="1579849" cy="1585722"/>
            <a:chOff x="0" y="0"/>
            <a:chExt cx="1708150" cy="1714500"/>
          </a:xfrm>
        </p:grpSpPr>
        <p:sp>
          <p:nvSpPr>
            <p:cNvPr name="Freeform 20" id="20"/>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21" id="21"/>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22" id="22"/>
          <p:cNvSpPr/>
          <p:nvPr/>
        </p:nvSpPr>
        <p:spPr>
          <a:xfrm rot="143731">
            <a:off x="14592278" y="1051713"/>
            <a:ext cx="435576" cy="149851"/>
          </a:xfrm>
          <a:prstGeom prst="rect">
            <a:avLst/>
          </a:prstGeom>
          <a:solidFill>
            <a:srgbClr val="000000"/>
          </a:solidFill>
        </p:spPr>
      </p:sp>
      <p:sp>
        <p:nvSpPr>
          <p:cNvPr name="AutoShape 23" id="23"/>
          <p:cNvSpPr/>
          <p:nvPr/>
        </p:nvSpPr>
        <p:spPr>
          <a:xfrm rot="-289150">
            <a:off x="16326870" y="947056"/>
            <a:ext cx="435576" cy="149851"/>
          </a:xfrm>
          <a:prstGeom prst="rect">
            <a:avLst/>
          </a:prstGeom>
          <a:solidFill>
            <a:srgbClr val="000000"/>
          </a:solidFill>
        </p:spPr>
      </p:sp>
      <p:sp>
        <p:nvSpPr>
          <p:cNvPr name="TextBox 24" id="24"/>
          <p:cNvSpPr txBox="true"/>
          <p:nvPr/>
        </p:nvSpPr>
        <p:spPr>
          <a:xfrm rot="345452">
            <a:off x="14031361" y="1559130"/>
            <a:ext cx="1414463" cy="685647"/>
          </a:xfrm>
          <a:prstGeom prst="rect">
            <a:avLst/>
          </a:prstGeom>
        </p:spPr>
        <p:txBody>
          <a:bodyPr anchor="t" rtlCol="false" tIns="0" lIns="0" bIns="0" rIns="0">
            <a:spAutoFit/>
          </a:bodyPr>
          <a:lstStyle/>
          <a:p>
            <a:pPr algn="ctr" marL="0" indent="0" lvl="0">
              <a:lnSpc>
                <a:spcPts val="1799"/>
              </a:lnSpc>
            </a:pPr>
            <a:r>
              <a:rPr lang="en-US" sz="1499">
                <a:solidFill>
                  <a:srgbClr val="000000"/>
                </a:solidFill>
                <a:latin typeface="Gaegu Bold"/>
              </a:rPr>
              <a:t>Cop</a:t>
            </a:r>
            <a:r>
              <a:rPr lang="en-US" sz="1499" u="none">
                <a:solidFill>
                  <a:srgbClr val="000000"/>
                </a:solidFill>
                <a:latin typeface="Gaegu Bold"/>
              </a:rPr>
              <a:t>y a sticky note, then write your thoughts</a:t>
            </a:r>
          </a:p>
        </p:txBody>
      </p:sp>
      <p:sp>
        <p:nvSpPr>
          <p:cNvPr name="TextBox 25" id="25"/>
          <p:cNvSpPr txBox="true"/>
          <p:nvPr/>
        </p:nvSpPr>
        <p:spPr>
          <a:xfrm rot="-87429">
            <a:off x="15864192" y="1457303"/>
            <a:ext cx="1414463" cy="685647"/>
          </a:xfrm>
          <a:prstGeom prst="rect">
            <a:avLst/>
          </a:prstGeom>
        </p:spPr>
        <p:txBody>
          <a:bodyPr anchor="t" rtlCol="false" tIns="0" lIns="0" bIns="0" rIns="0">
            <a:spAutoFit/>
          </a:bodyPr>
          <a:lstStyle/>
          <a:p>
            <a:pPr algn="ctr" marL="0" indent="0" lvl="0">
              <a:lnSpc>
                <a:spcPts val="1799"/>
              </a:lnSpc>
            </a:pPr>
            <a:r>
              <a:rPr lang="en-US" sz="1499">
                <a:solidFill>
                  <a:srgbClr val="000000"/>
                </a:solidFill>
                <a:latin typeface="Gaegu Bold"/>
              </a:rPr>
              <a:t>Cop</a:t>
            </a:r>
            <a:r>
              <a:rPr lang="en-US" sz="1499" u="none">
                <a:solidFill>
                  <a:srgbClr val="000000"/>
                </a:solidFill>
                <a:latin typeface="Gaegu Bold"/>
              </a:rPr>
              <a:t>y a sticky note, then write your thoughts</a:t>
            </a:r>
          </a:p>
        </p:txBody>
      </p:sp>
      <p:sp>
        <p:nvSpPr>
          <p:cNvPr name="TextBox 26" id="26"/>
          <p:cNvSpPr txBox="true"/>
          <p:nvPr/>
        </p:nvSpPr>
        <p:spPr>
          <a:xfrm rot="0">
            <a:off x="1028700" y="950219"/>
            <a:ext cx="8960093" cy="901701"/>
          </a:xfrm>
          <a:prstGeom prst="rect">
            <a:avLst/>
          </a:prstGeom>
        </p:spPr>
        <p:txBody>
          <a:bodyPr anchor="t" rtlCol="false" tIns="0" lIns="0" bIns="0" rIns="0">
            <a:spAutoFit/>
          </a:bodyPr>
          <a:lstStyle/>
          <a:p>
            <a:pPr>
              <a:lnSpc>
                <a:spcPts val="5200"/>
              </a:lnSpc>
            </a:pPr>
            <a:r>
              <a:rPr lang="en-US" sz="6500" spc="-65">
                <a:solidFill>
                  <a:srgbClr val="000000"/>
                </a:solidFill>
                <a:latin typeface="Gaegu Bold"/>
              </a:rPr>
              <a:t>Loss Function Exploration</a:t>
            </a:r>
          </a:p>
        </p:txBody>
      </p:sp>
      <p:sp>
        <p:nvSpPr>
          <p:cNvPr name="TextBox 27" id="27"/>
          <p:cNvSpPr txBox="true"/>
          <p:nvPr/>
        </p:nvSpPr>
        <p:spPr>
          <a:xfrm rot="0">
            <a:off x="1028700" y="1981464"/>
            <a:ext cx="9594616" cy="904824"/>
          </a:xfrm>
          <a:prstGeom prst="rect">
            <a:avLst/>
          </a:prstGeom>
        </p:spPr>
        <p:txBody>
          <a:bodyPr anchor="t" rtlCol="false" tIns="0" lIns="0" bIns="0" rIns="0">
            <a:spAutoFit/>
          </a:bodyPr>
          <a:lstStyle/>
          <a:p>
            <a:pPr>
              <a:lnSpc>
                <a:spcPts val="3360"/>
              </a:lnSpc>
            </a:pPr>
            <a:r>
              <a:rPr lang="en-US" sz="2800">
                <a:solidFill>
                  <a:srgbClr val="000000"/>
                </a:solidFill>
                <a:latin typeface="Gaegu Bold"/>
              </a:rPr>
              <a:t>This section can contain background information to give your team greater context on the problem you're trying to solve.</a:t>
            </a:r>
          </a:p>
        </p:txBody>
      </p:sp>
      <p:sp>
        <p:nvSpPr>
          <p:cNvPr name="TextBox 28" id="28"/>
          <p:cNvSpPr txBox="true"/>
          <p:nvPr/>
        </p:nvSpPr>
        <p:spPr>
          <a:xfrm rot="0">
            <a:off x="1531511" y="3967715"/>
            <a:ext cx="4157329" cy="485750"/>
          </a:xfrm>
          <a:prstGeom prst="rect">
            <a:avLst/>
          </a:prstGeom>
        </p:spPr>
        <p:txBody>
          <a:bodyPr anchor="t" rtlCol="false" tIns="0" lIns="0" bIns="0" rIns="0">
            <a:spAutoFit/>
          </a:bodyPr>
          <a:lstStyle/>
          <a:p>
            <a:pPr algn="ctr">
              <a:lnSpc>
                <a:spcPts val="3360"/>
              </a:lnSpc>
            </a:pPr>
            <a:r>
              <a:rPr lang="en-US" sz="2800">
                <a:solidFill>
                  <a:srgbClr val="FFFFFF"/>
                </a:solidFill>
                <a:latin typeface="Gaegu Bold"/>
              </a:rPr>
              <a:t>What is the problem?</a:t>
            </a:r>
          </a:p>
        </p:txBody>
      </p:sp>
      <p:sp>
        <p:nvSpPr>
          <p:cNvPr name="TextBox 29" id="29"/>
          <p:cNvSpPr txBox="true"/>
          <p:nvPr/>
        </p:nvSpPr>
        <p:spPr>
          <a:xfrm rot="0">
            <a:off x="12395541" y="3803037"/>
            <a:ext cx="4587532" cy="904824"/>
          </a:xfrm>
          <a:prstGeom prst="rect">
            <a:avLst/>
          </a:prstGeom>
        </p:spPr>
        <p:txBody>
          <a:bodyPr anchor="t" rtlCol="false" tIns="0" lIns="0" bIns="0" rIns="0">
            <a:spAutoFit/>
          </a:bodyPr>
          <a:lstStyle/>
          <a:p>
            <a:pPr algn="ctr">
              <a:lnSpc>
                <a:spcPts val="3360"/>
              </a:lnSpc>
            </a:pPr>
            <a:r>
              <a:rPr lang="en-US" sz="2800">
                <a:solidFill>
                  <a:srgbClr val="FFFFFF"/>
                </a:solidFill>
                <a:latin typeface="Gaegu Bold"/>
              </a:rPr>
              <a:t>How will we know when we've </a:t>
            </a:r>
            <a:r>
              <a:rPr lang="en-US" sz="2800">
                <a:solidFill>
                  <a:srgbClr val="FFFFFF"/>
                </a:solidFill>
                <a:latin typeface="Gaegu Bold"/>
              </a:rPr>
              <a:t>solved this problem?</a:t>
            </a:r>
          </a:p>
        </p:txBody>
      </p:sp>
      <p:grpSp>
        <p:nvGrpSpPr>
          <p:cNvPr name="Group 30" id="30"/>
          <p:cNvGrpSpPr/>
          <p:nvPr/>
        </p:nvGrpSpPr>
        <p:grpSpPr>
          <a:xfrm rot="-10800000">
            <a:off x="6480631" y="3505671"/>
            <a:ext cx="5353450" cy="5971704"/>
            <a:chOff x="0" y="0"/>
            <a:chExt cx="2652282" cy="2958586"/>
          </a:xfrm>
        </p:grpSpPr>
        <p:sp>
          <p:nvSpPr>
            <p:cNvPr name="Freeform 31" id="31"/>
            <p:cNvSpPr/>
            <p:nvPr/>
          </p:nvSpPr>
          <p:spPr>
            <a:xfrm flipH="false" flipV="false" rot="0">
              <a:off x="10160" y="16510"/>
              <a:ext cx="2629422" cy="2930646"/>
            </a:xfrm>
            <a:custGeom>
              <a:avLst/>
              <a:gdLst/>
              <a:ahLst/>
              <a:cxnLst/>
              <a:rect r="r" b="b" t="t" l="l"/>
              <a:pathLst>
                <a:path h="2930646" w="2629422">
                  <a:moveTo>
                    <a:pt x="2629422" y="2930646"/>
                  </a:moveTo>
                  <a:lnTo>
                    <a:pt x="0" y="2923026"/>
                  </a:lnTo>
                  <a:lnTo>
                    <a:pt x="0" y="1029652"/>
                  </a:lnTo>
                  <a:lnTo>
                    <a:pt x="17780" y="19050"/>
                  </a:lnTo>
                  <a:lnTo>
                    <a:pt x="1309052" y="0"/>
                  </a:lnTo>
                  <a:lnTo>
                    <a:pt x="2610372" y="5080"/>
                  </a:lnTo>
                  <a:close/>
                </a:path>
              </a:pathLst>
            </a:custGeom>
            <a:solidFill>
              <a:srgbClr val="FFFFFF"/>
            </a:solidFill>
          </p:spPr>
        </p:sp>
        <p:sp>
          <p:nvSpPr>
            <p:cNvPr name="Freeform 32" id="32"/>
            <p:cNvSpPr/>
            <p:nvPr/>
          </p:nvSpPr>
          <p:spPr>
            <a:xfrm flipH="false" flipV="false" rot="0">
              <a:off x="-3810" y="0"/>
              <a:ext cx="2658632" cy="2957316"/>
            </a:xfrm>
            <a:custGeom>
              <a:avLst/>
              <a:gdLst/>
              <a:ahLst/>
              <a:cxnLst/>
              <a:rect r="r" b="b" t="t" l="l"/>
              <a:pathLst>
                <a:path h="2957316" w="2658632">
                  <a:moveTo>
                    <a:pt x="2624342" y="21590"/>
                  </a:moveTo>
                  <a:cubicBezTo>
                    <a:pt x="2625612" y="34290"/>
                    <a:pt x="2625612" y="44450"/>
                    <a:pt x="2626882" y="54610"/>
                  </a:cubicBezTo>
                  <a:cubicBezTo>
                    <a:pt x="2629422" y="108150"/>
                    <a:pt x="2630692" y="171590"/>
                    <a:pt x="2633232" y="232765"/>
                  </a:cubicBezTo>
                  <a:cubicBezTo>
                    <a:pt x="2633232" y="321128"/>
                    <a:pt x="2645932" y="2063474"/>
                    <a:pt x="2652282" y="2151837"/>
                  </a:cubicBezTo>
                  <a:cubicBezTo>
                    <a:pt x="2658632" y="2285516"/>
                    <a:pt x="2654822" y="2421459"/>
                    <a:pt x="2654822" y="2555137"/>
                  </a:cubicBezTo>
                  <a:cubicBezTo>
                    <a:pt x="2654822" y="2672955"/>
                    <a:pt x="2656092" y="2781710"/>
                    <a:pt x="2657362" y="2896356"/>
                  </a:cubicBezTo>
                  <a:cubicBezTo>
                    <a:pt x="2657362" y="2917946"/>
                    <a:pt x="2657362" y="2931916"/>
                    <a:pt x="2657362" y="2956046"/>
                  </a:cubicBezTo>
                  <a:cubicBezTo>
                    <a:pt x="2634502" y="2956046"/>
                    <a:pt x="2614182" y="2957316"/>
                    <a:pt x="2590800" y="2956046"/>
                  </a:cubicBezTo>
                  <a:cubicBezTo>
                    <a:pt x="2459581" y="2950966"/>
                    <a:pt x="2326343" y="2957316"/>
                    <a:pt x="2195124" y="2952236"/>
                  </a:cubicBezTo>
                  <a:cubicBezTo>
                    <a:pt x="2116392" y="2948426"/>
                    <a:pt x="2039680" y="2950966"/>
                    <a:pt x="1960948" y="2948426"/>
                  </a:cubicBezTo>
                  <a:cubicBezTo>
                    <a:pt x="1924611" y="2947156"/>
                    <a:pt x="1888273" y="2945886"/>
                    <a:pt x="1851936" y="2944616"/>
                  </a:cubicBezTo>
                  <a:cubicBezTo>
                    <a:pt x="1829729" y="2944616"/>
                    <a:pt x="1809542" y="2945886"/>
                    <a:pt x="1787335" y="2945886"/>
                  </a:cubicBezTo>
                  <a:cubicBezTo>
                    <a:pt x="1730810" y="2944616"/>
                    <a:pt x="1575366" y="2945886"/>
                    <a:pt x="1518841" y="2944616"/>
                  </a:cubicBezTo>
                  <a:cubicBezTo>
                    <a:pt x="1478466" y="2943346"/>
                    <a:pt x="670965" y="2952236"/>
                    <a:pt x="630590" y="2950966"/>
                  </a:cubicBezTo>
                  <a:cubicBezTo>
                    <a:pt x="620496" y="2950966"/>
                    <a:pt x="608383" y="2952236"/>
                    <a:pt x="598289" y="2952236"/>
                  </a:cubicBezTo>
                  <a:cubicBezTo>
                    <a:pt x="574064" y="2952236"/>
                    <a:pt x="551858" y="2953506"/>
                    <a:pt x="527633" y="2953506"/>
                  </a:cubicBezTo>
                  <a:cubicBezTo>
                    <a:pt x="467070" y="2953506"/>
                    <a:pt x="408527" y="2952236"/>
                    <a:pt x="347964" y="2950966"/>
                  </a:cubicBezTo>
                  <a:cubicBezTo>
                    <a:pt x="311626" y="2949696"/>
                    <a:pt x="275289" y="2948426"/>
                    <a:pt x="240970" y="2947156"/>
                  </a:cubicBezTo>
                  <a:cubicBezTo>
                    <a:pt x="176370" y="2945886"/>
                    <a:pt x="111770" y="2944616"/>
                    <a:pt x="48260" y="2944616"/>
                  </a:cubicBezTo>
                  <a:cubicBezTo>
                    <a:pt x="38100" y="2944616"/>
                    <a:pt x="29210" y="2944616"/>
                    <a:pt x="19050" y="2943346"/>
                  </a:cubicBezTo>
                  <a:cubicBezTo>
                    <a:pt x="10160" y="2942076"/>
                    <a:pt x="5080" y="2935726"/>
                    <a:pt x="7620" y="2926836"/>
                  </a:cubicBezTo>
                  <a:cubicBezTo>
                    <a:pt x="16510" y="2894997"/>
                    <a:pt x="12700" y="2838353"/>
                    <a:pt x="11430" y="2779444"/>
                  </a:cubicBezTo>
                  <a:cubicBezTo>
                    <a:pt x="10160" y="2659361"/>
                    <a:pt x="6350" y="2541543"/>
                    <a:pt x="7620" y="2421459"/>
                  </a:cubicBezTo>
                  <a:cubicBezTo>
                    <a:pt x="5080" y="2271921"/>
                    <a:pt x="0" y="420820"/>
                    <a:pt x="7620" y="269016"/>
                  </a:cubicBezTo>
                  <a:cubicBezTo>
                    <a:pt x="8890" y="239562"/>
                    <a:pt x="7620" y="207842"/>
                    <a:pt x="8890" y="178387"/>
                  </a:cubicBezTo>
                  <a:cubicBezTo>
                    <a:pt x="10160" y="130807"/>
                    <a:pt x="12700" y="78695"/>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2939536"/>
                  </a:moveTo>
                  <a:cubicBezTo>
                    <a:pt x="2635772" y="2923026"/>
                    <a:pt x="2637042" y="2910326"/>
                    <a:pt x="2637042" y="2897626"/>
                  </a:cubicBezTo>
                  <a:cubicBezTo>
                    <a:pt x="2635772" y="2770382"/>
                    <a:pt x="2634502" y="2650298"/>
                    <a:pt x="2634502" y="2521151"/>
                  </a:cubicBezTo>
                  <a:cubicBezTo>
                    <a:pt x="2634502" y="2462242"/>
                    <a:pt x="2637042" y="2403334"/>
                    <a:pt x="2635772" y="2344424"/>
                  </a:cubicBezTo>
                  <a:cubicBezTo>
                    <a:pt x="2635772" y="2290047"/>
                    <a:pt x="2634502" y="2233404"/>
                    <a:pt x="2633232" y="2179026"/>
                  </a:cubicBezTo>
                  <a:cubicBezTo>
                    <a:pt x="2628152" y="2095194"/>
                    <a:pt x="2616722" y="359646"/>
                    <a:pt x="2616722" y="275814"/>
                  </a:cubicBezTo>
                  <a:cubicBezTo>
                    <a:pt x="2614182" y="205576"/>
                    <a:pt x="2611642" y="133073"/>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71898"/>
                  </a:cubicBezTo>
                  <a:cubicBezTo>
                    <a:pt x="31750" y="112681"/>
                    <a:pt x="31750" y="153464"/>
                    <a:pt x="30480" y="194247"/>
                  </a:cubicBezTo>
                  <a:cubicBezTo>
                    <a:pt x="29210" y="262219"/>
                    <a:pt x="26670" y="327925"/>
                    <a:pt x="25400" y="395897"/>
                  </a:cubicBezTo>
                  <a:cubicBezTo>
                    <a:pt x="20320" y="468401"/>
                    <a:pt x="26670" y="2240201"/>
                    <a:pt x="29210" y="2312704"/>
                  </a:cubicBezTo>
                  <a:cubicBezTo>
                    <a:pt x="29210" y="2389739"/>
                    <a:pt x="29210" y="2469040"/>
                    <a:pt x="30480" y="2546074"/>
                  </a:cubicBezTo>
                  <a:cubicBezTo>
                    <a:pt x="30480" y="2602718"/>
                    <a:pt x="33020" y="2659361"/>
                    <a:pt x="33020" y="2716004"/>
                  </a:cubicBezTo>
                  <a:cubicBezTo>
                    <a:pt x="33020" y="2777179"/>
                    <a:pt x="33020" y="2838353"/>
                    <a:pt x="31750" y="2897626"/>
                  </a:cubicBezTo>
                  <a:cubicBezTo>
                    <a:pt x="31750" y="2901436"/>
                    <a:pt x="31750" y="2903976"/>
                    <a:pt x="31750" y="2907786"/>
                  </a:cubicBezTo>
                  <a:cubicBezTo>
                    <a:pt x="31750" y="2917946"/>
                    <a:pt x="35560" y="2921756"/>
                    <a:pt x="44450" y="2921756"/>
                  </a:cubicBezTo>
                  <a:cubicBezTo>
                    <a:pt x="65338" y="2921756"/>
                    <a:pt x="93601" y="2923026"/>
                    <a:pt x="119845" y="2923026"/>
                  </a:cubicBezTo>
                  <a:cubicBezTo>
                    <a:pt x="158201" y="2923026"/>
                    <a:pt x="198576" y="2920486"/>
                    <a:pt x="236932" y="2923026"/>
                  </a:cubicBezTo>
                  <a:cubicBezTo>
                    <a:pt x="299514" y="2926836"/>
                    <a:pt x="362095" y="2929376"/>
                    <a:pt x="424677" y="2928106"/>
                  </a:cubicBezTo>
                  <a:cubicBezTo>
                    <a:pt x="465052" y="2926836"/>
                    <a:pt x="503408" y="2929376"/>
                    <a:pt x="543783" y="2929376"/>
                  </a:cubicBezTo>
                  <a:cubicBezTo>
                    <a:pt x="602327" y="2929376"/>
                    <a:pt x="660871" y="2928106"/>
                    <a:pt x="719415" y="2929376"/>
                  </a:cubicBezTo>
                  <a:cubicBezTo>
                    <a:pt x="806221" y="2930646"/>
                    <a:pt x="1759073" y="2920486"/>
                    <a:pt x="1847898" y="2923026"/>
                  </a:cubicBezTo>
                  <a:cubicBezTo>
                    <a:pt x="1886255" y="2924296"/>
                    <a:pt x="1924611" y="2925566"/>
                    <a:pt x="1960948" y="2925566"/>
                  </a:cubicBezTo>
                  <a:cubicBezTo>
                    <a:pt x="2027567" y="2928106"/>
                    <a:pt x="2092167" y="2924296"/>
                    <a:pt x="2158786" y="2928106"/>
                  </a:cubicBezTo>
                  <a:cubicBezTo>
                    <a:pt x="2213293" y="2930646"/>
                    <a:pt x="2267799" y="2930646"/>
                    <a:pt x="2322305" y="2933186"/>
                  </a:cubicBezTo>
                  <a:cubicBezTo>
                    <a:pt x="2403056" y="2936996"/>
                    <a:pt x="2483806" y="2939536"/>
                    <a:pt x="2564556" y="2940806"/>
                  </a:cubicBezTo>
                  <a:cubicBezTo>
                    <a:pt x="2594837" y="2940806"/>
                    <a:pt x="2614182" y="2939536"/>
                    <a:pt x="2634502" y="2939536"/>
                  </a:cubicBezTo>
                  <a:close/>
                </a:path>
              </a:pathLst>
            </a:custGeom>
            <a:solidFill>
              <a:srgbClr val="000000"/>
            </a:solidFill>
          </p:spPr>
        </p:sp>
      </p:grpSp>
      <p:grpSp>
        <p:nvGrpSpPr>
          <p:cNvPr name="Group 33" id="33"/>
          <p:cNvGrpSpPr/>
          <p:nvPr/>
        </p:nvGrpSpPr>
        <p:grpSpPr>
          <a:xfrm rot="-10800000">
            <a:off x="6457750" y="3472173"/>
            <a:ext cx="5353450" cy="1671327"/>
            <a:chOff x="0" y="0"/>
            <a:chExt cx="2652282" cy="828033"/>
          </a:xfrm>
        </p:grpSpPr>
        <p:sp>
          <p:nvSpPr>
            <p:cNvPr name="Freeform 34" id="34"/>
            <p:cNvSpPr/>
            <p:nvPr/>
          </p:nvSpPr>
          <p:spPr>
            <a:xfrm flipH="false" flipV="false" rot="0">
              <a:off x="10160" y="16510"/>
              <a:ext cx="2629422" cy="800093"/>
            </a:xfrm>
            <a:custGeom>
              <a:avLst/>
              <a:gdLst/>
              <a:ahLst/>
              <a:cxnLst/>
              <a:rect r="r" b="b" t="t" l="l"/>
              <a:pathLst>
                <a:path h="800093" w="2629422">
                  <a:moveTo>
                    <a:pt x="2629422" y="800093"/>
                  </a:moveTo>
                  <a:lnTo>
                    <a:pt x="0" y="792473"/>
                  </a:lnTo>
                  <a:lnTo>
                    <a:pt x="0" y="290720"/>
                  </a:lnTo>
                  <a:lnTo>
                    <a:pt x="17780" y="19050"/>
                  </a:lnTo>
                  <a:lnTo>
                    <a:pt x="1309052" y="0"/>
                  </a:lnTo>
                  <a:lnTo>
                    <a:pt x="2610372" y="5080"/>
                  </a:lnTo>
                  <a:close/>
                </a:path>
              </a:pathLst>
            </a:custGeom>
            <a:solidFill>
              <a:srgbClr val="000000"/>
            </a:solidFill>
          </p:spPr>
        </p:sp>
        <p:sp>
          <p:nvSpPr>
            <p:cNvPr name="Freeform 35" id="35"/>
            <p:cNvSpPr/>
            <p:nvPr/>
          </p:nvSpPr>
          <p:spPr>
            <a:xfrm flipH="false" flipV="false" rot="0">
              <a:off x="-3810" y="0"/>
              <a:ext cx="2658632" cy="826763"/>
            </a:xfrm>
            <a:custGeom>
              <a:avLst/>
              <a:gdLst/>
              <a:ahLst/>
              <a:cxnLst/>
              <a:rect r="r" b="b" t="t" l="l"/>
              <a:pathLst>
                <a:path h="826763" w="2658632">
                  <a:moveTo>
                    <a:pt x="2624342" y="21590"/>
                  </a:moveTo>
                  <a:cubicBezTo>
                    <a:pt x="2625612" y="34290"/>
                    <a:pt x="2625612" y="44450"/>
                    <a:pt x="2626882" y="54610"/>
                  </a:cubicBezTo>
                  <a:cubicBezTo>
                    <a:pt x="2629422" y="75184"/>
                    <a:pt x="2630692" y="90878"/>
                    <a:pt x="2633232" y="106011"/>
                  </a:cubicBezTo>
                  <a:cubicBezTo>
                    <a:pt x="2633232" y="127871"/>
                    <a:pt x="2645932" y="558894"/>
                    <a:pt x="2652282" y="580753"/>
                  </a:cubicBezTo>
                  <a:cubicBezTo>
                    <a:pt x="2658632" y="613822"/>
                    <a:pt x="2654822" y="647452"/>
                    <a:pt x="2654822" y="680522"/>
                  </a:cubicBezTo>
                  <a:cubicBezTo>
                    <a:pt x="2654822" y="709668"/>
                    <a:pt x="2656092" y="736571"/>
                    <a:pt x="2657362" y="765802"/>
                  </a:cubicBezTo>
                  <a:cubicBezTo>
                    <a:pt x="2657362" y="787393"/>
                    <a:pt x="2657362" y="801363"/>
                    <a:pt x="2657362" y="825493"/>
                  </a:cubicBezTo>
                  <a:cubicBezTo>
                    <a:pt x="2634502" y="825493"/>
                    <a:pt x="2614182" y="826763"/>
                    <a:pt x="2590800" y="825493"/>
                  </a:cubicBezTo>
                  <a:cubicBezTo>
                    <a:pt x="2459581" y="820413"/>
                    <a:pt x="2326343" y="826763"/>
                    <a:pt x="2195124" y="821683"/>
                  </a:cubicBezTo>
                  <a:cubicBezTo>
                    <a:pt x="2116392" y="817873"/>
                    <a:pt x="2039680" y="820413"/>
                    <a:pt x="1960948" y="817873"/>
                  </a:cubicBezTo>
                  <a:cubicBezTo>
                    <a:pt x="1924611" y="816602"/>
                    <a:pt x="1888273" y="815333"/>
                    <a:pt x="1851936" y="814063"/>
                  </a:cubicBezTo>
                  <a:cubicBezTo>
                    <a:pt x="1829729" y="814063"/>
                    <a:pt x="1809542" y="815333"/>
                    <a:pt x="1787335" y="815333"/>
                  </a:cubicBezTo>
                  <a:cubicBezTo>
                    <a:pt x="1730810" y="814063"/>
                    <a:pt x="1575366" y="815333"/>
                    <a:pt x="1518841" y="814063"/>
                  </a:cubicBezTo>
                  <a:cubicBezTo>
                    <a:pt x="1478466" y="812793"/>
                    <a:pt x="670965" y="821683"/>
                    <a:pt x="630590" y="820413"/>
                  </a:cubicBezTo>
                  <a:cubicBezTo>
                    <a:pt x="620496" y="820413"/>
                    <a:pt x="608383" y="821683"/>
                    <a:pt x="598289" y="821683"/>
                  </a:cubicBezTo>
                  <a:cubicBezTo>
                    <a:pt x="574064" y="821683"/>
                    <a:pt x="551858" y="822952"/>
                    <a:pt x="527633" y="822952"/>
                  </a:cubicBezTo>
                  <a:cubicBezTo>
                    <a:pt x="467070" y="822952"/>
                    <a:pt x="408527" y="821683"/>
                    <a:pt x="347964" y="820413"/>
                  </a:cubicBezTo>
                  <a:cubicBezTo>
                    <a:pt x="311626" y="819143"/>
                    <a:pt x="275289" y="817873"/>
                    <a:pt x="240970" y="816602"/>
                  </a:cubicBezTo>
                  <a:cubicBezTo>
                    <a:pt x="176370" y="815333"/>
                    <a:pt x="111770" y="814063"/>
                    <a:pt x="48260" y="814063"/>
                  </a:cubicBezTo>
                  <a:cubicBezTo>
                    <a:pt x="38100" y="814063"/>
                    <a:pt x="29210" y="814063"/>
                    <a:pt x="19050" y="812793"/>
                  </a:cubicBezTo>
                  <a:cubicBezTo>
                    <a:pt x="10160" y="811523"/>
                    <a:pt x="5080" y="805173"/>
                    <a:pt x="7620" y="796283"/>
                  </a:cubicBezTo>
                  <a:cubicBezTo>
                    <a:pt x="16510" y="764596"/>
                    <a:pt x="12700" y="750584"/>
                    <a:pt x="11430" y="736011"/>
                  </a:cubicBezTo>
                  <a:cubicBezTo>
                    <a:pt x="10160" y="706305"/>
                    <a:pt x="6350" y="677159"/>
                    <a:pt x="7620" y="647452"/>
                  </a:cubicBezTo>
                  <a:cubicBezTo>
                    <a:pt x="5080" y="610459"/>
                    <a:pt x="0" y="152532"/>
                    <a:pt x="7620" y="114979"/>
                  </a:cubicBezTo>
                  <a:cubicBezTo>
                    <a:pt x="8890" y="107693"/>
                    <a:pt x="7620" y="99846"/>
                    <a:pt x="8890" y="92559"/>
                  </a:cubicBezTo>
                  <a:cubicBezTo>
                    <a:pt x="10160" y="80789"/>
                    <a:pt x="12700" y="67897"/>
                    <a:pt x="13970" y="44450"/>
                  </a:cubicBezTo>
                  <a:cubicBezTo>
                    <a:pt x="13970" y="41910"/>
                    <a:pt x="15240" y="39370"/>
                    <a:pt x="16510" y="38100"/>
                  </a:cubicBezTo>
                  <a:cubicBezTo>
                    <a:pt x="38100" y="35560"/>
                    <a:pt x="61301" y="30480"/>
                    <a:pt x="93601" y="29210"/>
                  </a:cubicBezTo>
                  <a:cubicBezTo>
                    <a:pt x="148107" y="25400"/>
                    <a:pt x="202614" y="22860"/>
                    <a:pt x="259139" y="20320"/>
                  </a:cubicBezTo>
                  <a:cubicBezTo>
                    <a:pt x="297495" y="17780"/>
                    <a:pt x="335851" y="16510"/>
                    <a:pt x="372189" y="13970"/>
                  </a:cubicBezTo>
                  <a:cubicBezTo>
                    <a:pt x="408527" y="11430"/>
                    <a:pt x="446883" y="8890"/>
                    <a:pt x="483221" y="8890"/>
                  </a:cubicBezTo>
                  <a:cubicBezTo>
                    <a:pt x="523596" y="7620"/>
                    <a:pt x="563971" y="10160"/>
                    <a:pt x="604346" y="8890"/>
                  </a:cubicBezTo>
                  <a:cubicBezTo>
                    <a:pt x="654815" y="8890"/>
                    <a:pt x="1569310" y="6350"/>
                    <a:pt x="1619779" y="5080"/>
                  </a:cubicBezTo>
                  <a:cubicBezTo>
                    <a:pt x="1668229" y="3810"/>
                    <a:pt x="1716679" y="2540"/>
                    <a:pt x="1767148" y="2540"/>
                  </a:cubicBezTo>
                  <a:cubicBezTo>
                    <a:pt x="1849917" y="1270"/>
                    <a:pt x="1930667" y="0"/>
                    <a:pt x="2013436" y="0"/>
                  </a:cubicBezTo>
                  <a:cubicBezTo>
                    <a:pt x="2047755" y="0"/>
                    <a:pt x="2084092" y="2540"/>
                    <a:pt x="2118411" y="2540"/>
                  </a:cubicBezTo>
                  <a:cubicBezTo>
                    <a:pt x="2213293" y="3810"/>
                    <a:pt x="2310193" y="5080"/>
                    <a:pt x="2405074" y="7620"/>
                  </a:cubicBezTo>
                  <a:cubicBezTo>
                    <a:pt x="2455543" y="8890"/>
                    <a:pt x="2506012" y="12700"/>
                    <a:pt x="2556481" y="16510"/>
                  </a:cubicBezTo>
                  <a:cubicBezTo>
                    <a:pt x="2568593" y="16510"/>
                    <a:pt x="2580706" y="16510"/>
                    <a:pt x="2590800" y="16510"/>
                  </a:cubicBezTo>
                  <a:cubicBezTo>
                    <a:pt x="2605292" y="17780"/>
                    <a:pt x="2614182" y="20320"/>
                    <a:pt x="2624342" y="21590"/>
                  </a:cubicBezTo>
                  <a:close/>
                  <a:moveTo>
                    <a:pt x="2634502" y="808983"/>
                  </a:moveTo>
                  <a:cubicBezTo>
                    <a:pt x="2635772" y="792473"/>
                    <a:pt x="2637042" y="779773"/>
                    <a:pt x="2637042" y="767073"/>
                  </a:cubicBezTo>
                  <a:cubicBezTo>
                    <a:pt x="2635772" y="733769"/>
                    <a:pt x="2634502" y="704063"/>
                    <a:pt x="2634502" y="672114"/>
                  </a:cubicBezTo>
                  <a:cubicBezTo>
                    <a:pt x="2634502" y="657541"/>
                    <a:pt x="2637042" y="642968"/>
                    <a:pt x="2635772" y="628395"/>
                  </a:cubicBezTo>
                  <a:cubicBezTo>
                    <a:pt x="2635772" y="614943"/>
                    <a:pt x="2634502" y="600931"/>
                    <a:pt x="2633232" y="587479"/>
                  </a:cubicBezTo>
                  <a:cubicBezTo>
                    <a:pt x="2628152" y="566741"/>
                    <a:pt x="2616722" y="137399"/>
                    <a:pt x="2616722" y="116661"/>
                  </a:cubicBezTo>
                  <a:cubicBezTo>
                    <a:pt x="2614182" y="99285"/>
                    <a:pt x="2611642" y="81349"/>
                    <a:pt x="2609102" y="63500"/>
                  </a:cubicBezTo>
                  <a:cubicBezTo>
                    <a:pt x="2607832" y="44450"/>
                    <a:pt x="2606562" y="43180"/>
                    <a:pt x="2584743" y="41910"/>
                  </a:cubicBezTo>
                  <a:cubicBezTo>
                    <a:pt x="2578687" y="41910"/>
                    <a:pt x="2574650" y="41910"/>
                    <a:pt x="2568593" y="40640"/>
                  </a:cubicBezTo>
                  <a:cubicBezTo>
                    <a:pt x="2518125" y="36830"/>
                    <a:pt x="2465637" y="31750"/>
                    <a:pt x="2415168" y="30480"/>
                  </a:cubicBezTo>
                  <a:cubicBezTo>
                    <a:pt x="2292024" y="26670"/>
                    <a:pt x="2166861" y="25400"/>
                    <a:pt x="2043717" y="22860"/>
                  </a:cubicBezTo>
                  <a:cubicBezTo>
                    <a:pt x="2025549" y="22860"/>
                    <a:pt x="2005361" y="22860"/>
                    <a:pt x="1987192" y="22860"/>
                  </a:cubicBezTo>
                  <a:cubicBezTo>
                    <a:pt x="1956911" y="22860"/>
                    <a:pt x="1926630" y="22860"/>
                    <a:pt x="1898367" y="22860"/>
                  </a:cubicBezTo>
                  <a:cubicBezTo>
                    <a:pt x="1833767" y="22860"/>
                    <a:pt x="1769167" y="22860"/>
                    <a:pt x="1706586" y="24130"/>
                  </a:cubicBezTo>
                  <a:cubicBezTo>
                    <a:pt x="1652079" y="25400"/>
                    <a:pt x="733546" y="29210"/>
                    <a:pt x="679040" y="29210"/>
                  </a:cubicBezTo>
                  <a:cubicBezTo>
                    <a:pt x="590214" y="29210"/>
                    <a:pt x="501389" y="26670"/>
                    <a:pt x="412564" y="33020"/>
                  </a:cubicBezTo>
                  <a:cubicBezTo>
                    <a:pt x="366133" y="36830"/>
                    <a:pt x="321720" y="36830"/>
                    <a:pt x="277308" y="38100"/>
                  </a:cubicBezTo>
                  <a:cubicBezTo>
                    <a:pt x="200595" y="41910"/>
                    <a:pt x="123882" y="45720"/>
                    <a:pt x="49530" y="50800"/>
                  </a:cubicBezTo>
                  <a:cubicBezTo>
                    <a:pt x="36830" y="50800"/>
                    <a:pt x="34290" y="53340"/>
                    <a:pt x="33020" y="66216"/>
                  </a:cubicBezTo>
                  <a:cubicBezTo>
                    <a:pt x="31750" y="76305"/>
                    <a:pt x="31750" y="86394"/>
                    <a:pt x="30480" y="96483"/>
                  </a:cubicBezTo>
                  <a:cubicBezTo>
                    <a:pt x="29210" y="113298"/>
                    <a:pt x="26670" y="129552"/>
                    <a:pt x="25400" y="146367"/>
                  </a:cubicBezTo>
                  <a:cubicBezTo>
                    <a:pt x="20320" y="164303"/>
                    <a:pt x="26670" y="602612"/>
                    <a:pt x="29210" y="620548"/>
                  </a:cubicBezTo>
                  <a:cubicBezTo>
                    <a:pt x="29210" y="639605"/>
                    <a:pt x="29210" y="659223"/>
                    <a:pt x="30480" y="678280"/>
                  </a:cubicBezTo>
                  <a:cubicBezTo>
                    <a:pt x="30480" y="692292"/>
                    <a:pt x="33020" y="706305"/>
                    <a:pt x="33020" y="720317"/>
                  </a:cubicBezTo>
                  <a:cubicBezTo>
                    <a:pt x="33020" y="735450"/>
                    <a:pt x="33020" y="750584"/>
                    <a:pt x="31750" y="767073"/>
                  </a:cubicBezTo>
                  <a:cubicBezTo>
                    <a:pt x="31750" y="770883"/>
                    <a:pt x="31750" y="773423"/>
                    <a:pt x="31750" y="777233"/>
                  </a:cubicBezTo>
                  <a:cubicBezTo>
                    <a:pt x="31750" y="787393"/>
                    <a:pt x="35560" y="791203"/>
                    <a:pt x="44450" y="791203"/>
                  </a:cubicBezTo>
                  <a:cubicBezTo>
                    <a:pt x="65338" y="791203"/>
                    <a:pt x="93601" y="792473"/>
                    <a:pt x="119845" y="792473"/>
                  </a:cubicBezTo>
                  <a:cubicBezTo>
                    <a:pt x="158201" y="792473"/>
                    <a:pt x="198576" y="789933"/>
                    <a:pt x="236932" y="792473"/>
                  </a:cubicBezTo>
                  <a:cubicBezTo>
                    <a:pt x="299514" y="796283"/>
                    <a:pt x="362095" y="798823"/>
                    <a:pt x="424677" y="797553"/>
                  </a:cubicBezTo>
                  <a:cubicBezTo>
                    <a:pt x="465052" y="796283"/>
                    <a:pt x="503408" y="798823"/>
                    <a:pt x="543783" y="798823"/>
                  </a:cubicBezTo>
                  <a:cubicBezTo>
                    <a:pt x="602327" y="798823"/>
                    <a:pt x="660871" y="797553"/>
                    <a:pt x="719415" y="798823"/>
                  </a:cubicBezTo>
                  <a:cubicBezTo>
                    <a:pt x="806221" y="800093"/>
                    <a:pt x="1759073" y="789933"/>
                    <a:pt x="1847898" y="792473"/>
                  </a:cubicBezTo>
                  <a:cubicBezTo>
                    <a:pt x="1886255" y="793743"/>
                    <a:pt x="1924611" y="795013"/>
                    <a:pt x="1960948" y="795013"/>
                  </a:cubicBezTo>
                  <a:cubicBezTo>
                    <a:pt x="2027567" y="797553"/>
                    <a:pt x="2092167" y="793743"/>
                    <a:pt x="2158786" y="797553"/>
                  </a:cubicBezTo>
                  <a:cubicBezTo>
                    <a:pt x="2213293" y="800093"/>
                    <a:pt x="2267799" y="800093"/>
                    <a:pt x="2322305" y="802633"/>
                  </a:cubicBezTo>
                  <a:cubicBezTo>
                    <a:pt x="2403056" y="806443"/>
                    <a:pt x="2483806" y="808983"/>
                    <a:pt x="2564556" y="810253"/>
                  </a:cubicBezTo>
                  <a:cubicBezTo>
                    <a:pt x="2594837" y="810253"/>
                    <a:pt x="2614182" y="808983"/>
                    <a:pt x="2634502" y="808983"/>
                  </a:cubicBezTo>
                  <a:close/>
                </a:path>
              </a:pathLst>
            </a:custGeom>
            <a:solidFill>
              <a:srgbClr val="000000"/>
            </a:solidFill>
          </p:spPr>
        </p:sp>
      </p:grpSp>
      <p:sp>
        <p:nvSpPr>
          <p:cNvPr name="TextBox 36" id="36"/>
          <p:cNvSpPr txBox="true"/>
          <p:nvPr/>
        </p:nvSpPr>
        <p:spPr>
          <a:xfrm rot="0">
            <a:off x="6907190" y="3803037"/>
            <a:ext cx="4493266" cy="904824"/>
          </a:xfrm>
          <a:prstGeom prst="rect">
            <a:avLst/>
          </a:prstGeom>
        </p:spPr>
        <p:txBody>
          <a:bodyPr anchor="t" rtlCol="false" tIns="0" lIns="0" bIns="0" rIns="0">
            <a:spAutoFit/>
          </a:bodyPr>
          <a:lstStyle/>
          <a:p>
            <a:pPr algn="ctr">
              <a:lnSpc>
                <a:spcPts val="3360"/>
              </a:lnSpc>
            </a:pPr>
            <a:r>
              <a:rPr lang="en-US" sz="2800">
                <a:solidFill>
                  <a:srgbClr val="FFFFFF"/>
                </a:solidFill>
                <a:latin typeface="Gaegu Bold"/>
              </a:rPr>
              <a:t>How do we know this</a:t>
            </a:r>
          </a:p>
          <a:p>
            <a:pPr algn="ctr">
              <a:lnSpc>
                <a:spcPts val="3360"/>
              </a:lnSpc>
            </a:pPr>
            <a:r>
              <a:rPr lang="en-US" sz="2800">
                <a:solidFill>
                  <a:srgbClr val="FFFFFF"/>
                </a:solidFill>
                <a:latin typeface="Gaegu Bold"/>
              </a:rPr>
              <a:t>is a problem?</a:t>
            </a:r>
          </a:p>
        </p:txBody>
      </p:sp>
      <p:sp>
        <p:nvSpPr>
          <p:cNvPr name="Freeform 37" id="37"/>
          <p:cNvSpPr/>
          <p:nvPr/>
        </p:nvSpPr>
        <p:spPr>
          <a:xfrm flipH="false" flipV="false" rot="0">
            <a:off x="27015" y="8199439"/>
            <a:ext cx="1106460" cy="1969958"/>
          </a:xfrm>
          <a:custGeom>
            <a:avLst/>
            <a:gdLst/>
            <a:ahLst/>
            <a:cxnLst/>
            <a:rect r="r" b="b" t="t" l="l"/>
            <a:pathLst>
              <a:path h="1969958" w="1106460">
                <a:moveTo>
                  <a:pt x="0" y="0"/>
                </a:moveTo>
                <a:lnTo>
                  <a:pt x="1106460" y="0"/>
                </a:lnTo>
                <a:lnTo>
                  <a:pt x="1106460" y="1969958"/>
                </a:lnTo>
                <a:lnTo>
                  <a:pt x="0" y="1969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6665282" y="8005621"/>
            <a:ext cx="1044903" cy="1852118"/>
          </a:xfrm>
          <a:custGeom>
            <a:avLst/>
            <a:gdLst/>
            <a:ahLst/>
            <a:cxnLst/>
            <a:rect r="r" b="b" t="t" l="l"/>
            <a:pathLst>
              <a:path h="1852118" w="1044903">
                <a:moveTo>
                  <a:pt x="0" y="0"/>
                </a:moveTo>
                <a:lnTo>
                  <a:pt x="1044903" y="0"/>
                </a:lnTo>
                <a:lnTo>
                  <a:pt x="1044903" y="1852118"/>
                </a:lnTo>
                <a:lnTo>
                  <a:pt x="0" y="1852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17259300" y="8268438"/>
            <a:ext cx="918922" cy="1979724"/>
          </a:xfrm>
          <a:custGeom>
            <a:avLst/>
            <a:gdLst/>
            <a:ahLst/>
            <a:cxnLst/>
            <a:rect r="r" b="b" t="t" l="l"/>
            <a:pathLst>
              <a:path h="1979724" w="918922">
                <a:moveTo>
                  <a:pt x="0" y="0"/>
                </a:moveTo>
                <a:lnTo>
                  <a:pt x="918922" y="0"/>
                </a:lnTo>
                <a:lnTo>
                  <a:pt x="918922" y="1979724"/>
                </a:lnTo>
                <a:lnTo>
                  <a:pt x="0" y="1979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773512">
            <a:off x="17069121" y="6806851"/>
            <a:ext cx="488710" cy="826570"/>
          </a:xfrm>
          <a:custGeom>
            <a:avLst/>
            <a:gdLst/>
            <a:ahLst/>
            <a:cxnLst/>
            <a:rect r="r" b="b" t="t" l="l"/>
            <a:pathLst>
              <a:path h="826570" w="488710">
                <a:moveTo>
                  <a:pt x="0" y="0"/>
                </a:moveTo>
                <a:lnTo>
                  <a:pt x="488710" y="0"/>
                </a:lnTo>
                <a:lnTo>
                  <a:pt x="488710" y="826570"/>
                </a:lnTo>
                <a:lnTo>
                  <a:pt x="0" y="8265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1" id="41"/>
          <p:cNvSpPr txBox="true"/>
          <p:nvPr/>
        </p:nvSpPr>
        <p:spPr>
          <a:xfrm rot="0">
            <a:off x="1230865" y="5695950"/>
            <a:ext cx="4758620" cy="2066925"/>
          </a:xfrm>
          <a:prstGeom prst="rect">
            <a:avLst/>
          </a:prstGeom>
        </p:spPr>
        <p:txBody>
          <a:bodyPr anchor="t" rtlCol="false" tIns="0" lIns="0" bIns="0" rIns="0">
            <a:spAutoFit/>
          </a:bodyPr>
          <a:lstStyle/>
          <a:p>
            <a:pPr marL="578341" indent="-289171" lvl="1">
              <a:lnSpc>
                <a:spcPts val="3214"/>
              </a:lnSpc>
              <a:buFont typeface="Arial"/>
              <a:buChar char="•"/>
            </a:pPr>
            <a:r>
              <a:rPr lang="en-US" sz="2678">
                <a:solidFill>
                  <a:srgbClr val="000000"/>
                </a:solidFill>
                <a:latin typeface="Gaegu Bold"/>
              </a:rPr>
              <a:t>Data Quality issue</a:t>
            </a:r>
          </a:p>
          <a:p>
            <a:pPr marL="578341" indent="-289171" lvl="1">
              <a:lnSpc>
                <a:spcPts val="3214"/>
              </a:lnSpc>
              <a:buFont typeface="Arial"/>
              <a:buChar char="•"/>
            </a:pPr>
            <a:r>
              <a:rPr lang="en-US" sz="2678">
                <a:solidFill>
                  <a:srgbClr val="000000"/>
                </a:solidFill>
                <a:latin typeface="Gaegu Bold"/>
              </a:rPr>
              <a:t>Data Imbalance</a:t>
            </a:r>
          </a:p>
          <a:p>
            <a:pPr marL="578341" indent="-289171" lvl="1">
              <a:lnSpc>
                <a:spcPts val="3214"/>
              </a:lnSpc>
              <a:buFont typeface="Arial"/>
              <a:buChar char="•"/>
            </a:pPr>
            <a:r>
              <a:rPr lang="en-US" sz="2678">
                <a:solidFill>
                  <a:srgbClr val="000000"/>
                </a:solidFill>
                <a:latin typeface="Gaegu Bold"/>
              </a:rPr>
              <a:t>Noise</a:t>
            </a:r>
          </a:p>
          <a:p>
            <a:pPr marL="578341" indent="-289171" lvl="1">
              <a:lnSpc>
                <a:spcPts val="3214"/>
              </a:lnSpc>
              <a:buFont typeface="Arial"/>
              <a:buChar char="•"/>
            </a:pPr>
            <a:r>
              <a:rPr lang="en-US" sz="2678">
                <a:solidFill>
                  <a:srgbClr val="000000"/>
                </a:solidFill>
                <a:latin typeface="Gaegu Bold"/>
              </a:rPr>
              <a:t>Bias</a:t>
            </a:r>
          </a:p>
          <a:p>
            <a:pPr marL="578341" indent="-289171" lvl="1">
              <a:lnSpc>
                <a:spcPts val="3214"/>
              </a:lnSpc>
              <a:buFont typeface="Arial"/>
              <a:buChar char="•"/>
            </a:pPr>
            <a:r>
              <a:rPr lang="en-US" sz="2678">
                <a:solidFill>
                  <a:srgbClr val="000000"/>
                </a:solidFill>
                <a:latin typeface="Gaegu Bold"/>
              </a:rPr>
              <a:t>Lack of representativeness</a:t>
            </a:r>
          </a:p>
        </p:txBody>
      </p:sp>
      <p:sp>
        <p:nvSpPr>
          <p:cNvPr name="TextBox 42" id="42"/>
          <p:cNvSpPr txBox="true"/>
          <p:nvPr/>
        </p:nvSpPr>
        <p:spPr>
          <a:xfrm rot="0">
            <a:off x="6755165" y="5827474"/>
            <a:ext cx="4758620" cy="1266825"/>
          </a:xfrm>
          <a:prstGeom prst="rect">
            <a:avLst/>
          </a:prstGeom>
        </p:spPr>
        <p:txBody>
          <a:bodyPr anchor="t" rtlCol="false" tIns="0" lIns="0" bIns="0" rIns="0">
            <a:spAutoFit/>
          </a:bodyPr>
          <a:lstStyle/>
          <a:p>
            <a:pPr marL="578341" indent="-289171" lvl="1">
              <a:lnSpc>
                <a:spcPts val="3214"/>
              </a:lnSpc>
              <a:buFont typeface="Arial"/>
              <a:buChar char="•"/>
            </a:pPr>
            <a:r>
              <a:rPr lang="en-US" sz="2678">
                <a:solidFill>
                  <a:srgbClr val="000000"/>
                </a:solidFill>
                <a:latin typeface="Gaegu Bold"/>
              </a:rPr>
              <a:t>recognizing the potential impact of dataset quality on model performance</a:t>
            </a:r>
          </a:p>
        </p:txBody>
      </p:sp>
      <p:sp>
        <p:nvSpPr>
          <p:cNvPr name="TextBox 43" id="43"/>
          <p:cNvSpPr txBox="true"/>
          <p:nvPr/>
        </p:nvSpPr>
        <p:spPr>
          <a:xfrm rot="0">
            <a:off x="12224452" y="5695950"/>
            <a:ext cx="4320206" cy="3267075"/>
          </a:xfrm>
          <a:prstGeom prst="rect">
            <a:avLst/>
          </a:prstGeom>
        </p:spPr>
        <p:txBody>
          <a:bodyPr anchor="t" rtlCol="false" tIns="0" lIns="0" bIns="0" rIns="0">
            <a:spAutoFit/>
          </a:bodyPr>
          <a:lstStyle/>
          <a:p>
            <a:pPr marL="578341" indent="-289171" lvl="1">
              <a:lnSpc>
                <a:spcPts val="3214"/>
              </a:lnSpc>
              <a:buFont typeface="Arial"/>
              <a:buChar char="•"/>
            </a:pPr>
            <a:r>
              <a:rPr lang="en-US" sz="2678">
                <a:solidFill>
                  <a:srgbClr val="000000"/>
                </a:solidFill>
                <a:latin typeface="Gaegu Bold"/>
              </a:rPr>
              <a:t>This work demonstrates that dataset pruning can effectively reduce the size of training data while maintaining comparable performance to models trained on larger datasets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492943" y="3872593"/>
            <a:ext cx="8641150" cy="4907453"/>
          </a:xfrm>
          <a:custGeom>
            <a:avLst/>
            <a:gdLst/>
            <a:ahLst/>
            <a:cxnLst/>
            <a:rect r="r" b="b" t="t" l="l"/>
            <a:pathLst>
              <a:path h="4907453" w="8641150">
                <a:moveTo>
                  <a:pt x="0" y="0"/>
                </a:moveTo>
                <a:lnTo>
                  <a:pt x="8641150" y="0"/>
                </a:lnTo>
                <a:lnTo>
                  <a:pt x="8641150" y="4907453"/>
                </a:lnTo>
                <a:lnTo>
                  <a:pt x="0" y="4907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9095492" y="4689268"/>
            <a:ext cx="829605" cy="829605"/>
          </a:xfrm>
          <a:custGeom>
            <a:avLst/>
            <a:gdLst/>
            <a:ahLst/>
            <a:cxnLst/>
            <a:rect r="r" b="b" t="t" l="l"/>
            <a:pathLst>
              <a:path h="829605" w="829605">
                <a:moveTo>
                  <a:pt x="0" y="0"/>
                </a:moveTo>
                <a:lnTo>
                  <a:pt x="829606" y="0"/>
                </a:lnTo>
                <a:lnTo>
                  <a:pt x="829606" y="829605"/>
                </a:lnTo>
                <a:lnTo>
                  <a:pt x="0" y="829605"/>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sp>
      <p:sp>
        <p:nvSpPr>
          <p:cNvPr name="Freeform 4" id="4"/>
          <p:cNvSpPr/>
          <p:nvPr/>
        </p:nvSpPr>
        <p:spPr>
          <a:xfrm flipH="true" flipV="false" rot="3052480">
            <a:off x="15596312" y="4689268"/>
            <a:ext cx="829605" cy="829605"/>
          </a:xfrm>
          <a:custGeom>
            <a:avLst/>
            <a:gdLst/>
            <a:ahLst/>
            <a:cxnLst/>
            <a:rect r="r" b="b" t="t" l="l"/>
            <a:pathLst>
              <a:path h="829605" w="829605">
                <a:moveTo>
                  <a:pt x="829606" y="0"/>
                </a:moveTo>
                <a:lnTo>
                  <a:pt x="0" y="0"/>
                </a:lnTo>
                <a:lnTo>
                  <a:pt x="0" y="829605"/>
                </a:lnTo>
                <a:lnTo>
                  <a:pt x="829606" y="829605"/>
                </a:lnTo>
                <a:lnTo>
                  <a:pt x="829606"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sp>
      <p:sp>
        <p:nvSpPr>
          <p:cNvPr name="Freeform 5" id="5"/>
          <p:cNvSpPr/>
          <p:nvPr/>
        </p:nvSpPr>
        <p:spPr>
          <a:xfrm flipH="false" flipV="false" rot="0">
            <a:off x="12311800" y="7222300"/>
            <a:ext cx="1003436" cy="786329"/>
          </a:xfrm>
          <a:custGeom>
            <a:avLst/>
            <a:gdLst/>
            <a:ahLst/>
            <a:cxnLst/>
            <a:rect r="r" b="b" t="t" l="l"/>
            <a:pathLst>
              <a:path h="786329" w="1003436">
                <a:moveTo>
                  <a:pt x="0" y="0"/>
                </a:moveTo>
                <a:lnTo>
                  <a:pt x="1003437" y="0"/>
                </a:lnTo>
                <a:lnTo>
                  <a:pt x="1003437" y="786329"/>
                </a:lnTo>
                <a:lnTo>
                  <a:pt x="0" y="786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57314">
            <a:off x="10242246" y="6418780"/>
            <a:ext cx="927580" cy="735318"/>
          </a:xfrm>
          <a:custGeom>
            <a:avLst/>
            <a:gdLst/>
            <a:ahLst/>
            <a:cxnLst/>
            <a:rect r="r" b="b" t="t" l="l"/>
            <a:pathLst>
              <a:path h="735318" w="927580">
                <a:moveTo>
                  <a:pt x="0" y="0"/>
                </a:moveTo>
                <a:lnTo>
                  <a:pt x="927580" y="0"/>
                </a:lnTo>
                <a:lnTo>
                  <a:pt x="927580" y="735318"/>
                </a:lnTo>
                <a:lnTo>
                  <a:pt x="0" y="7353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0387">
            <a:off x="14274637" y="6318239"/>
            <a:ext cx="780317" cy="895980"/>
          </a:xfrm>
          <a:custGeom>
            <a:avLst/>
            <a:gdLst/>
            <a:ahLst/>
            <a:cxnLst/>
            <a:rect r="r" b="b" t="t" l="l"/>
            <a:pathLst>
              <a:path h="895980" w="780317">
                <a:moveTo>
                  <a:pt x="0" y="0"/>
                </a:moveTo>
                <a:lnTo>
                  <a:pt x="780317" y="0"/>
                </a:lnTo>
                <a:lnTo>
                  <a:pt x="780317" y="895981"/>
                </a:lnTo>
                <a:lnTo>
                  <a:pt x="0" y="8959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134093" y="1263955"/>
            <a:ext cx="1368155" cy="2425089"/>
          </a:xfrm>
          <a:custGeom>
            <a:avLst/>
            <a:gdLst/>
            <a:ahLst/>
            <a:cxnLst/>
            <a:rect r="r" b="b" t="t" l="l"/>
            <a:pathLst>
              <a:path h="2425089" w="1368155">
                <a:moveTo>
                  <a:pt x="1368155" y="0"/>
                </a:moveTo>
                <a:lnTo>
                  <a:pt x="0" y="0"/>
                </a:lnTo>
                <a:lnTo>
                  <a:pt x="0" y="2425090"/>
                </a:lnTo>
                <a:lnTo>
                  <a:pt x="1368155" y="2425090"/>
                </a:lnTo>
                <a:lnTo>
                  <a:pt x="136815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4473802">
            <a:off x="7981273" y="7699738"/>
            <a:ext cx="1445832" cy="1600552"/>
          </a:xfrm>
          <a:custGeom>
            <a:avLst/>
            <a:gdLst/>
            <a:ahLst/>
            <a:cxnLst/>
            <a:rect r="r" b="b" t="t" l="l"/>
            <a:pathLst>
              <a:path h="1600552" w="1445832">
                <a:moveTo>
                  <a:pt x="1445833" y="0"/>
                </a:moveTo>
                <a:lnTo>
                  <a:pt x="0" y="0"/>
                </a:lnTo>
                <a:lnTo>
                  <a:pt x="0" y="1600552"/>
                </a:lnTo>
                <a:lnTo>
                  <a:pt x="1445833" y="1600552"/>
                </a:lnTo>
                <a:lnTo>
                  <a:pt x="14458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401479" y="1781949"/>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401479" y="3287529"/>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01479" y="4854561"/>
            <a:ext cx="1170388" cy="1108677"/>
          </a:xfrm>
          <a:custGeom>
            <a:avLst/>
            <a:gdLst/>
            <a:ahLst/>
            <a:cxnLst/>
            <a:rect r="r" b="b" t="t" l="l"/>
            <a:pathLst>
              <a:path h="1108677" w="1170388">
                <a:moveTo>
                  <a:pt x="0" y="0"/>
                </a:moveTo>
                <a:lnTo>
                  <a:pt x="1170388" y="0"/>
                </a:lnTo>
                <a:lnTo>
                  <a:pt x="1170388" y="1108677"/>
                </a:lnTo>
                <a:lnTo>
                  <a:pt x="0" y="11086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2851936" y="1802887"/>
            <a:ext cx="4696931" cy="990600"/>
          </a:xfrm>
          <a:prstGeom prst="rect">
            <a:avLst/>
          </a:prstGeom>
        </p:spPr>
        <p:txBody>
          <a:bodyPr anchor="t" rtlCol="false" tIns="0" lIns="0" bIns="0" rIns="0">
            <a:spAutoFit/>
          </a:bodyPr>
          <a:lstStyle/>
          <a:p>
            <a:pPr>
              <a:lnSpc>
                <a:spcPts val="3600"/>
              </a:lnSpc>
            </a:pPr>
            <a:r>
              <a:rPr lang="en-US" sz="3000">
                <a:solidFill>
                  <a:srgbClr val="FFFFFF"/>
                </a:solidFill>
                <a:latin typeface="Gaegu"/>
              </a:rPr>
              <a:t>Reduce training time for  </a:t>
            </a:r>
          </a:p>
          <a:p>
            <a:pPr>
              <a:lnSpc>
                <a:spcPts val="3600"/>
              </a:lnSpc>
            </a:pPr>
            <a:r>
              <a:rPr lang="en-US" sz="3000">
                <a:solidFill>
                  <a:srgbClr val="FFFFFF"/>
                </a:solidFill>
                <a:latin typeface="Gaegu"/>
              </a:rPr>
              <a:t>hyperparameter optimization</a:t>
            </a:r>
          </a:p>
        </p:txBody>
      </p:sp>
      <p:sp>
        <p:nvSpPr>
          <p:cNvPr name="TextBox 14" id="14"/>
          <p:cNvSpPr txBox="true"/>
          <p:nvPr/>
        </p:nvSpPr>
        <p:spPr>
          <a:xfrm rot="0">
            <a:off x="2870986" y="3349854"/>
            <a:ext cx="4677881" cy="990600"/>
          </a:xfrm>
          <a:prstGeom prst="rect">
            <a:avLst/>
          </a:prstGeom>
        </p:spPr>
        <p:txBody>
          <a:bodyPr anchor="t" rtlCol="false" tIns="0" lIns="0" bIns="0" rIns="0">
            <a:spAutoFit/>
          </a:bodyPr>
          <a:lstStyle/>
          <a:p>
            <a:pPr>
              <a:lnSpc>
                <a:spcPts val="3600"/>
              </a:lnSpc>
            </a:pPr>
            <a:r>
              <a:rPr lang="en-US" sz="3000">
                <a:solidFill>
                  <a:srgbClr val="FFFFFF"/>
                </a:solidFill>
                <a:latin typeface="Gaegu"/>
              </a:rPr>
              <a:t>Conserve energy and minimize resource utilization</a:t>
            </a:r>
          </a:p>
        </p:txBody>
      </p:sp>
      <p:sp>
        <p:nvSpPr>
          <p:cNvPr name="TextBox 15" id="15"/>
          <p:cNvSpPr txBox="true"/>
          <p:nvPr/>
        </p:nvSpPr>
        <p:spPr>
          <a:xfrm rot="0">
            <a:off x="1401479" y="7584716"/>
            <a:ext cx="5587291" cy="990600"/>
          </a:xfrm>
          <a:prstGeom prst="rect">
            <a:avLst/>
          </a:prstGeom>
        </p:spPr>
        <p:txBody>
          <a:bodyPr anchor="t" rtlCol="false" tIns="0" lIns="0" bIns="0" rIns="0">
            <a:spAutoFit/>
          </a:bodyPr>
          <a:lstStyle/>
          <a:p>
            <a:pPr>
              <a:lnSpc>
                <a:spcPts val="3600"/>
              </a:lnSpc>
            </a:pPr>
            <a:r>
              <a:rPr lang="en-US" sz="3000">
                <a:solidFill>
                  <a:srgbClr val="FFFFFF"/>
                </a:solidFill>
                <a:latin typeface="Gaegu Bold"/>
              </a:rPr>
              <a:t>Our motivation for data pruning stems from its multifaced benefits</a:t>
            </a:r>
          </a:p>
        </p:txBody>
      </p:sp>
      <p:sp>
        <p:nvSpPr>
          <p:cNvPr name="TextBox 16" id="16"/>
          <p:cNvSpPr txBox="true"/>
          <p:nvPr/>
        </p:nvSpPr>
        <p:spPr>
          <a:xfrm rot="0">
            <a:off x="2870986" y="4875499"/>
            <a:ext cx="4677881" cy="990600"/>
          </a:xfrm>
          <a:prstGeom prst="rect">
            <a:avLst/>
          </a:prstGeom>
        </p:spPr>
        <p:txBody>
          <a:bodyPr anchor="t" rtlCol="false" tIns="0" lIns="0" bIns="0" rIns="0">
            <a:spAutoFit/>
          </a:bodyPr>
          <a:lstStyle/>
          <a:p>
            <a:pPr>
              <a:lnSpc>
                <a:spcPts val="3600"/>
              </a:lnSpc>
            </a:pPr>
            <a:r>
              <a:rPr lang="en-US" sz="3000">
                <a:solidFill>
                  <a:srgbClr val="FFFFFF"/>
                </a:solidFill>
                <a:latin typeface="Gaegu"/>
              </a:rPr>
              <a:t>Enhance model robustness for noisy datasets</a:t>
            </a:r>
          </a:p>
        </p:txBody>
      </p:sp>
      <p:sp>
        <p:nvSpPr>
          <p:cNvPr name="TextBox 17" id="17"/>
          <p:cNvSpPr txBox="true"/>
          <p:nvPr/>
        </p:nvSpPr>
        <p:spPr>
          <a:xfrm rot="0">
            <a:off x="1628218" y="2144268"/>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1</a:t>
            </a:r>
          </a:p>
        </p:txBody>
      </p:sp>
      <p:sp>
        <p:nvSpPr>
          <p:cNvPr name="TextBox 18" id="18"/>
          <p:cNvSpPr txBox="true"/>
          <p:nvPr/>
        </p:nvSpPr>
        <p:spPr>
          <a:xfrm rot="0">
            <a:off x="1628218" y="3649848"/>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2</a:t>
            </a:r>
          </a:p>
        </p:txBody>
      </p:sp>
      <p:sp>
        <p:nvSpPr>
          <p:cNvPr name="TextBox 19" id="19"/>
          <p:cNvSpPr txBox="true"/>
          <p:nvPr/>
        </p:nvSpPr>
        <p:spPr>
          <a:xfrm rot="0">
            <a:off x="1628218" y="5216880"/>
            <a:ext cx="640711" cy="419093"/>
          </a:xfrm>
          <a:prstGeom prst="rect">
            <a:avLst/>
          </a:prstGeom>
        </p:spPr>
        <p:txBody>
          <a:bodyPr anchor="t" rtlCol="false" tIns="0" lIns="0" bIns="0" rIns="0">
            <a:spAutoFit/>
          </a:bodyPr>
          <a:lstStyle/>
          <a:p>
            <a:pPr algn="ctr">
              <a:lnSpc>
                <a:spcPts val="2400"/>
              </a:lnSpc>
            </a:pPr>
            <a:r>
              <a:rPr lang="en-US" sz="3000">
                <a:solidFill>
                  <a:srgbClr val="FFFFFF"/>
                </a:solidFill>
                <a:latin typeface="Gaegu"/>
              </a:rPr>
              <a:t>3</a:t>
            </a:r>
          </a:p>
        </p:txBody>
      </p:sp>
      <p:sp>
        <p:nvSpPr>
          <p:cNvPr name="TextBox 20" id="20"/>
          <p:cNvSpPr txBox="true"/>
          <p:nvPr/>
        </p:nvSpPr>
        <p:spPr>
          <a:xfrm rot="0">
            <a:off x="7740363" y="1247407"/>
            <a:ext cx="9302552" cy="2228863"/>
          </a:xfrm>
          <a:prstGeom prst="rect">
            <a:avLst/>
          </a:prstGeom>
        </p:spPr>
        <p:txBody>
          <a:bodyPr anchor="t" rtlCol="false" tIns="0" lIns="0" bIns="0" rIns="0">
            <a:spAutoFit/>
          </a:bodyPr>
          <a:lstStyle/>
          <a:p>
            <a:pPr algn="ctr">
              <a:lnSpc>
                <a:spcPts val="7650"/>
              </a:lnSpc>
            </a:pPr>
            <a:r>
              <a:rPr lang="en-US" sz="8500">
                <a:solidFill>
                  <a:srgbClr val="FFFFFF"/>
                </a:solidFill>
                <a:latin typeface="Gaegu Bold"/>
              </a:rPr>
              <a:t>Motivation &amp; Benefits of Pruning</a:t>
            </a:r>
          </a:p>
        </p:txBody>
      </p:sp>
      <p:sp>
        <p:nvSpPr>
          <p:cNvPr name="TextBox 21" id="21"/>
          <p:cNvSpPr txBox="true"/>
          <p:nvPr/>
        </p:nvSpPr>
        <p:spPr>
          <a:xfrm rot="0">
            <a:off x="9852316" y="4784104"/>
            <a:ext cx="5922404" cy="579732"/>
          </a:xfrm>
          <a:prstGeom prst="rect">
            <a:avLst/>
          </a:prstGeom>
        </p:spPr>
        <p:txBody>
          <a:bodyPr anchor="t" rtlCol="false" tIns="0" lIns="0" bIns="0" rIns="0">
            <a:spAutoFit/>
          </a:bodyPr>
          <a:lstStyle/>
          <a:p>
            <a:pPr algn="ctr">
              <a:lnSpc>
                <a:spcPts val="3700"/>
              </a:lnSpc>
            </a:pPr>
            <a:r>
              <a:rPr lang="en-US" sz="3700">
                <a:solidFill>
                  <a:srgbClr val="FFFFFF"/>
                </a:solidFill>
                <a:latin typeface="Gaegu Bold"/>
              </a:rPr>
              <a:t>HOW ARE YOU FEELING?</a:t>
            </a:r>
          </a:p>
        </p:txBody>
      </p:sp>
      <p:sp>
        <p:nvSpPr>
          <p:cNvPr name="Freeform 22" id="22"/>
          <p:cNvSpPr/>
          <p:nvPr/>
        </p:nvSpPr>
        <p:spPr>
          <a:xfrm flipH="false" flipV="false" rot="0">
            <a:off x="14506525" y="9675633"/>
            <a:ext cx="2536390" cy="765529"/>
          </a:xfrm>
          <a:custGeom>
            <a:avLst/>
            <a:gdLst/>
            <a:ahLst/>
            <a:cxnLst/>
            <a:rect r="r" b="b" t="t" l="l"/>
            <a:pathLst>
              <a:path h="765529" w="2536390">
                <a:moveTo>
                  <a:pt x="0" y="0"/>
                </a:moveTo>
                <a:lnTo>
                  <a:pt x="2536390" y="0"/>
                </a:lnTo>
                <a:lnTo>
                  <a:pt x="2536390" y="765529"/>
                </a:lnTo>
                <a:lnTo>
                  <a:pt x="0" y="76552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8578079" y="0"/>
            <a:ext cx="2660878" cy="895023"/>
          </a:xfrm>
          <a:custGeom>
            <a:avLst/>
            <a:gdLst/>
            <a:ahLst/>
            <a:cxnLst/>
            <a:rect r="r" b="b" t="t" l="l"/>
            <a:pathLst>
              <a:path h="895023" w="2660878">
                <a:moveTo>
                  <a:pt x="0" y="0"/>
                </a:moveTo>
                <a:lnTo>
                  <a:pt x="2660878" y="0"/>
                </a:lnTo>
                <a:lnTo>
                  <a:pt x="2660878" y="895023"/>
                </a:lnTo>
                <a:lnTo>
                  <a:pt x="0" y="89502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391">
            <a:off x="10782761" y="1755554"/>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36133" y="3445741"/>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44689" y="5928712"/>
            <a:ext cx="5645869" cy="1860553"/>
          </a:xfrm>
          <a:prstGeom prst="rect">
            <a:avLst/>
          </a:prstGeom>
        </p:spPr>
        <p:txBody>
          <a:bodyPr anchor="t" rtlCol="false" tIns="0" lIns="0" bIns="0" rIns="0">
            <a:spAutoFit/>
          </a:bodyPr>
          <a:lstStyle/>
          <a:p>
            <a:pPr>
              <a:lnSpc>
                <a:spcPts val="3500"/>
              </a:lnSpc>
            </a:pPr>
            <a:r>
              <a:rPr lang="en-US" sz="3500">
                <a:solidFill>
                  <a:srgbClr val="000000"/>
                </a:solidFill>
                <a:latin typeface="Gaegu"/>
              </a:rPr>
              <a:t>I am excited to share our findings and engage in a meaningful discussion with all of you</a:t>
            </a:r>
          </a:p>
        </p:txBody>
      </p:sp>
      <p:grpSp>
        <p:nvGrpSpPr>
          <p:cNvPr name="Group 5" id="5"/>
          <p:cNvGrpSpPr/>
          <p:nvPr/>
        </p:nvGrpSpPr>
        <p:grpSpPr>
          <a:xfrm rot="340441">
            <a:off x="2850467" y="2894482"/>
            <a:ext cx="1579849" cy="1585722"/>
            <a:chOff x="0" y="0"/>
            <a:chExt cx="1708150" cy="1714500"/>
          </a:xfrm>
        </p:grpSpPr>
        <p:sp>
          <p:nvSpPr>
            <p:cNvPr name="Freeform 6" id="6"/>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7" id="7"/>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8" id="8"/>
          <p:cNvGrpSpPr/>
          <p:nvPr/>
        </p:nvGrpSpPr>
        <p:grpSpPr>
          <a:xfrm rot="-318951">
            <a:off x="4392629" y="2730404"/>
            <a:ext cx="1579849" cy="1585722"/>
            <a:chOff x="0" y="0"/>
            <a:chExt cx="1708150" cy="1714500"/>
          </a:xfrm>
        </p:grpSpPr>
        <p:sp>
          <p:nvSpPr>
            <p:cNvPr name="Freeform 9" id="9"/>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0" id="10"/>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11" id="11"/>
          <p:cNvSpPr/>
          <p:nvPr/>
        </p:nvSpPr>
        <p:spPr>
          <a:xfrm rot="138720">
            <a:off x="3479527" y="2828992"/>
            <a:ext cx="435576" cy="149851"/>
          </a:xfrm>
          <a:prstGeom prst="rect">
            <a:avLst/>
          </a:prstGeom>
          <a:solidFill>
            <a:srgbClr val="000000"/>
          </a:solidFill>
        </p:spPr>
      </p:sp>
      <p:sp>
        <p:nvSpPr>
          <p:cNvPr name="AutoShape 12" id="12"/>
          <p:cNvSpPr/>
          <p:nvPr/>
        </p:nvSpPr>
        <p:spPr>
          <a:xfrm rot="-520672">
            <a:off x="4913696" y="2692632"/>
            <a:ext cx="435576" cy="149851"/>
          </a:xfrm>
          <a:prstGeom prst="rect">
            <a:avLst/>
          </a:prstGeom>
          <a:solidFill>
            <a:srgbClr val="000000"/>
          </a:solidFill>
        </p:spPr>
      </p:sp>
      <p:sp>
        <p:nvSpPr>
          <p:cNvPr name="Freeform 13" id="13"/>
          <p:cNvSpPr/>
          <p:nvPr/>
        </p:nvSpPr>
        <p:spPr>
          <a:xfrm flipH="false" flipV="false" rot="0">
            <a:off x="306890" y="351626"/>
            <a:ext cx="2765169" cy="2707561"/>
          </a:xfrm>
          <a:custGeom>
            <a:avLst/>
            <a:gdLst/>
            <a:ahLst/>
            <a:cxnLst/>
            <a:rect r="r" b="b" t="t" l="l"/>
            <a:pathLst>
              <a:path h="2707561" w="2765169">
                <a:moveTo>
                  <a:pt x="0" y="0"/>
                </a:moveTo>
                <a:lnTo>
                  <a:pt x="2765169" y="0"/>
                </a:lnTo>
                <a:lnTo>
                  <a:pt x="2765169" y="2707561"/>
                </a:lnTo>
                <a:lnTo>
                  <a:pt x="0" y="27075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144000" y="7718402"/>
            <a:ext cx="1772320" cy="2579484"/>
          </a:xfrm>
          <a:custGeom>
            <a:avLst/>
            <a:gdLst/>
            <a:ahLst/>
            <a:cxnLst/>
            <a:rect r="r" b="b" t="t" l="l"/>
            <a:pathLst>
              <a:path h="2579484" w="1772320">
                <a:moveTo>
                  <a:pt x="0" y="0"/>
                </a:moveTo>
                <a:lnTo>
                  <a:pt x="1772320" y="0"/>
                </a:lnTo>
                <a:lnTo>
                  <a:pt x="1772320" y="2579484"/>
                </a:lnTo>
                <a:lnTo>
                  <a:pt x="0" y="2579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8409" y="6038226"/>
            <a:ext cx="1647393" cy="1611699"/>
          </a:xfrm>
          <a:custGeom>
            <a:avLst/>
            <a:gdLst/>
            <a:ahLst/>
            <a:cxnLst/>
            <a:rect r="r" b="b" t="t" l="l"/>
            <a:pathLst>
              <a:path h="1611699" w="1647393">
                <a:moveTo>
                  <a:pt x="0" y="0"/>
                </a:moveTo>
                <a:lnTo>
                  <a:pt x="1647392" y="0"/>
                </a:lnTo>
                <a:lnTo>
                  <a:pt x="1647392" y="1611699"/>
                </a:lnTo>
                <a:lnTo>
                  <a:pt x="0" y="1611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759577">
            <a:off x="17036520" y="4204598"/>
            <a:ext cx="1113625" cy="1209367"/>
          </a:xfrm>
          <a:custGeom>
            <a:avLst/>
            <a:gdLst/>
            <a:ahLst/>
            <a:cxnLst/>
            <a:rect r="r" b="b" t="t" l="l"/>
            <a:pathLst>
              <a:path h="1209367" w="1113625">
                <a:moveTo>
                  <a:pt x="0" y="0"/>
                </a:moveTo>
                <a:lnTo>
                  <a:pt x="1113625" y="0"/>
                </a:lnTo>
                <a:lnTo>
                  <a:pt x="1113625" y="1209367"/>
                </a:lnTo>
                <a:lnTo>
                  <a:pt x="0" y="1209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610260">
            <a:off x="9376363" y="281296"/>
            <a:ext cx="990098" cy="1674584"/>
          </a:xfrm>
          <a:custGeom>
            <a:avLst/>
            <a:gdLst/>
            <a:ahLst/>
            <a:cxnLst/>
            <a:rect r="r" b="b" t="t" l="l"/>
            <a:pathLst>
              <a:path h="1674584" w="990098">
                <a:moveTo>
                  <a:pt x="0" y="0"/>
                </a:moveTo>
                <a:lnTo>
                  <a:pt x="990098" y="0"/>
                </a:lnTo>
                <a:lnTo>
                  <a:pt x="990098" y="1674584"/>
                </a:lnTo>
                <a:lnTo>
                  <a:pt x="0" y="1674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true" flipV="false" rot="-5177227">
            <a:off x="7482770" y="8637403"/>
            <a:ext cx="497113" cy="1559570"/>
          </a:xfrm>
          <a:custGeom>
            <a:avLst/>
            <a:gdLst/>
            <a:ahLst/>
            <a:cxnLst/>
            <a:rect r="r" b="b" t="t" l="l"/>
            <a:pathLst>
              <a:path h="1559570" w="497113">
                <a:moveTo>
                  <a:pt x="497112" y="0"/>
                </a:moveTo>
                <a:lnTo>
                  <a:pt x="0" y="0"/>
                </a:lnTo>
                <a:lnTo>
                  <a:pt x="0" y="1559570"/>
                </a:lnTo>
                <a:lnTo>
                  <a:pt x="497112" y="1559570"/>
                </a:lnTo>
                <a:lnTo>
                  <a:pt x="49711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4663980">
            <a:off x="11072771" y="22443"/>
            <a:ext cx="497113" cy="1559570"/>
          </a:xfrm>
          <a:custGeom>
            <a:avLst/>
            <a:gdLst/>
            <a:ahLst/>
            <a:cxnLst/>
            <a:rect r="r" b="b" t="t" l="l"/>
            <a:pathLst>
              <a:path h="1559570" w="497113">
                <a:moveTo>
                  <a:pt x="0" y="0"/>
                </a:moveTo>
                <a:lnTo>
                  <a:pt x="497112" y="0"/>
                </a:lnTo>
                <a:lnTo>
                  <a:pt x="497112" y="1559569"/>
                </a:lnTo>
                <a:lnTo>
                  <a:pt x="0" y="15595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403321">
            <a:off x="3314676" y="3304703"/>
            <a:ext cx="765279" cy="765279"/>
          </a:xfrm>
          <a:custGeom>
            <a:avLst/>
            <a:gdLst/>
            <a:ahLst/>
            <a:cxnLst/>
            <a:rect r="r" b="b" t="t" l="l"/>
            <a:pathLst>
              <a:path h="765279" w="765279">
                <a:moveTo>
                  <a:pt x="0" y="0"/>
                </a:moveTo>
                <a:lnTo>
                  <a:pt x="765278" y="0"/>
                </a:lnTo>
                <a:lnTo>
                  <a:pt x="765278" y="765279"/>
                </a:lnTo>
                <a:lnTo>
                  <a:pt x="0" y="7652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405995">
            <a:off x="4694132" y="3068422"/>
            <a:ext cx="976842" cy="909684"/>
          </a:xfrm>
          <a:custGeom>
            <a:avLst/>
            <a:gdLst/>
            <a:ahLst/>
            <a:cxnLst/>
            <a:rect r="r" b="b" t="t" l="l"/>
            <a:pathLst>
              <a:path h="909684" w="976842">
                <a:moveTo>
                  <a:pt x="0" y="0"/>
                </a:moveTo>
                <a:lnTo>
                  <a:pt x="976842" y="0"/>
                </a:lnTo>
                <a:lnTo>
                  <a:pt x="976842" y="909685"/>
                </a:lnTo>
                <a:lnTo>
                  <a:pt x="0" y="9096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2" id="22"/>
          <p:cNvSpPr txBox="true"/>
          <p:nvPr/>
        </p:nvSpPr>
        <p:spPr>
          <a:xfrm rot="0">
            <a:off x="12239654" y="1776492"/>
            <a:ext cx="4677881" cy="990600"/>
          </a:xfrm>
          <a:prstGeom prst="rect">
            <a:avLst/>
          </a:prstGeom>
        </p:spPr>
        <p:txBody>
          <a:bodyPr anchor="t" rtlCol="false" tIns="0" lIns="0" bIns="0" rIns="0">
            <a:spAutoFit/>
          </a:bodyPr>
          <a:lstStyle/>
          <a:p>
            <a:pPr>
              <a:lnSpc>
                <a:spcPts val="3600"/>
              </a:lnSpc>
            </a:pPr>
            <a:r>
              <a:rPr lang="en-US" sz="3000">
                <a:solidFill>
                  <a:srgbClr val="000000"/>
                </a:solidFill>
                <a:latin typeface="Gaegu Bold"/>
              </a:rPr>
              <a:t>Bridge the gap between data efficiency and performances</a:t>
            </a:r>
          </a:p>
        </p:txBody>
      </p:sp>
      <p:sp>
        <p:nvSpPr>
          <p:cNvPr name="TextBox 23" id="23"/>
          <p:cNvSpPr txBox="true"/>
          <p:nvPr/>
        </p:nvSpPr>
        <p:spPr>
          <a:xfrm rot="0">
            <a:off x="12136118" y="3335268"/>
            <a:ext cx="4677881" cy="1447800"/>
          </a:xfrm>
          <a:prstGeom prst="rect">
            <a:avLst/>
          </a:prstGeom>
        </p:spPr>
        <p:txBody>
          <a:bodyPr anchor="t" rtlCol="false" tIns="0" lIns="0" bIns="0" rIns="0">
            <a:spAutoFit/>
          </a:bodyPr>
          <a:lstStyle/>
          <a:p>
            <a:pPr>
              <a:lnSpc>
                <a:spcPts val="3600"/>
              </a:lnSpc>
            </a:pPr>
            <a:r>
              <a:rPr lang="en-US" sz="3000">
                <a:solidFill>
                  <a:srgbClr val="000000"/>
                </a:solidFill>
                <a:latin typeface="Gaegu Bold"/>
              </a:rPr>
              <a:t>Integrate data-efficient sarcasm detection algorithms into real-world application</a:t>
            </a:r>
          </a:p>
        </p:txBody>
      </p:sp>
      <p:sp>
        <p:nvSpPr>
          <p:cNvPr name="TextBox 24" id="24"/>
          <p:cNvSpPr txBox="true"/>
          <p:nvPr/>
        </p:nvSpPr>
        <p:spPr>
          <a:xfrm rot="0">
            <a:off x="11047600" y="2119395"/>
            <a:ext cx="640711" cy="419093"/>
          </a:xfrm>
          <a:prstGeom prst="rect">
            <a:avLst/>
          </a:prstGeom>
        </p:spPr>
        <p:txBody>
          <a:bodyPr anchor="t" rtlCol="false" tIns="0" lIns="0" bIns="0" rIns="0">
            <a:spAutoFit/>
          </a:bodyPr>
          <a:lstStyle/>
          <a:p>
            <a:pPr algn="ctr">
              <a:lnSpc>
                <a:spcPts val="2400"/>
              </a:lnSpc>
            </a:pPr>
            <a:r>
              <a:rPr lang="en-US" sz="3000">
                <a:solidFill>
                  <a:srgbClr val="000000"/>
                </a:solidFill>
                <a:latin typeface="Gaegu"/>
              </a:rPr>
              <a:t>1</a:t>
            </a:r>
          </a:p>
        </p:txBody>
      </p:sp>
      <p:sp>
        <p:nvSpPr>
          <p:cNvPr name="TextBox 25" id="25"/>
          <p:cNvSpPr txBox="true"/>
          <p:nvPr/>
        </p:nvSpPr>
        <p:spPr>
          <a:xfrm rot="0">
            <a:off x="11000972" y="3779968"/>
            <a:ext cx="640711" cy="419093"/>
          </a:xfrm>
          <a:prstGeom prst="rect">
            <a:avLst/>
          </a:prstGeom>
        </p:spPr>
        <p:txBody>
          <a:bodyPr anchor="t" rtlCol="false" tIns="0" lIns="0" bIns="0" rIns="0">
            <a:spAutoFit/>
          </a:bodyPr>
          <a:lstStyle/>
          <a:p>
            <a:pPr algn="ctr">
              <a:lnSpc>
                <a:spcPts val="2400"/>
              </a:lnSpc>
            </a:pPr>
            <a:r>
              <a:rPr lang="en-US" sz="3000">
                <a:solidFill>
                  <a:srgbClr val="000000"/>
                </a:solidFill>
                <a:latin typeface="Gaegu"/>
              </a:rPr>
              <a:t>2</a:t>
            </a:r>
          </a:p>
        </p:txBody>
      </p:sp>
      <p:sp>
        <p:nvSpPr>
          <p:cNvPr name="TextBox 26" id="26"/>
          <p:cNvSpPr txBox="true"/>
          <p:nvPr/>
        </p:nvSpPr>
        <p:spPr>
          <a:xfrm rot="0">
            <a:off x="3347684" y="431767"/>
            <a:ext cx="4383642" cy="2228863"/>
          </a:xfrm>
          <a:prstGeom prst="rect">
            <a:avLst/>
          </a:prstGeom>
        </p:spPr>
        <p:txBody>
          <a:bodyPr anchor="t" rtlCol="false" tIns="0" lIns="0" bIns="0" rIns="0">
            <a:spAutoFit/>
          </a:bodyPr>
          <a:lstStyle/>
          <a:p>
            <a:pPr>
              <a:lnSpc>
                <a:spcPts val="7650"/>
              </a:lnSpc>
            </a:pPr>
            <a:r>
              <a:rPr lang="en-US" sz="8500">
                <a:solidFill>
                  <a:srgbClr val="000000"/>
                </a:solidFill>
                <a:latin typeface="Gaegu Bold"/>
              </a:rPr>
              <a:t>Future </a:t>
            </a:r>
          </a:p>
          <a:p>
            <a:pPr>
              <a:lnSpc>
                <a:spcPts val="7650"/>
              </a:lnSpc>
            </a:pPr>
            <a:r>
              <a:rPr lang="en-US" sz="8500">
                <a:solidFill>
                  <a:srgbClr val="000000"/>
                </a:solidFill>
                <a:latin typeface="Gaegu Bold"/>
              </a:rPr>
              <a:t>Direction</a:t>
            </a:r>
          </a:p>
        </p:txBody>
      </p:sp>
      <p:sp>
        <p:nvSpPr>
          <p:cNvPr name="Freeform 27" id="27"/>
          <p:cNvSpPr/>
          <p:nvPr/>
        </p:nvSpPr>
        <p:spPr>
          <a:xfrm flipH="false" flipV="false" rot="0">
            <a:off x="10736133" y="6038226"/>
            <a:ext cx="1170388" cy="1108677"/>
          </a:xfrm>
          <a:custGeom>
            <a:avLst/>
            <a:gdLst/>
            <a:ahLst/>
            <a:cxnLst/>
            <a:rect r="r" b="b" t="t" l="l"/>
            <a:pathLst>
              <a:path h="1108677" w="1170388">
                <a:moveTo>
                  <a:pt x="0" y="0"/>
                </a:moveTo>
                <a:lnTo>
                  <a:pt x="1170388" y="0"/>
                </a:lnTo>
                <a:lnTo>
                  <a:pt x="1170388" y="1108676"/>
                </a:lnTo>
                <a:lnTo>
                  <a:pt x="0" y="110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11000972" y="6402061"/>
            <a:ext cx="640711" cy="419106"/>
          </a:xfrm>
          <a:prstGeom prst="rect">
            <a:avLst/>
          </a:prstGeom>
        </p:spPr>
        <p:txBody>
          <a:bodyPr anchor="t" rtlCol="false" tIns="0" lIns="0" bIns="0" rIns="0">
            <a:spAutoFit/>
          </a:bodyPr>
          <a:lstStyle/>
          <a:p>
            <a:pPr algn="ctr">
              <a:lnSpc>
                <a:spcPts val="2400"/>
              </a:lnSpc>
            </a:pPr>
            <a:r>
              <a:rPr lang="en-US" sz="3000">
                <a:solidFill>
                  <a:srgbClr val="000000"/>
                </a:solidFill>
                <a:latin typeface="Gaegu"/>
              </a:rPr>
              <a:t>3</a:t>
            </a:r>
          </a:p>
        </p:txBody>
      </p:sp>
      <p:sp>
        <p:nvSpPr>
          <p:cNvPr name="TextBox 29" id="29"/>
          <p:cNvSpPr txBox="true"/>
          <p:nvPr/>
        </p:nvSpPr>
        <p:spPr>
          <a:xfrm rot="0">
            <a:off x="12136118" y="6092795"/>
            <a:ext cx="5726541" cy="990600"/>
          </a:xfrm>
          <a:prstGeom prst="rect">
            <a:avLst/>
          </a:prstGeom>
        </p:spPr>
        <p:txBody>
          <a:bodyPr anchor="t" rtlCol="false" tIns="0" lIns="0" bIns="0" rIns="0">
            <a:spAutoFit/>
          </a:bodyPr>
          <a:lstStyle/>
          <a:p>
            <a:pPr>
              <a:lnSpc>
                <a:spcPts val="3600"/>
              </a:lnSpc>
            </a:pPr>
            <a:r>
              <a:rPr lang="en-US" sz="3000">
                <a:solidFill>
                  <a:srgbClr val="000000"/>
                </a:solidFill>
                <a:latin typeface="Gaegu Bold"/>
              </a:rPr>
              <a:t>Enhance accessibility and applicability of sarcasm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830382">
            <a:off x="586247" y="4755820"/>
            <a:ext cx="1330227" cy="1429711"/>
          </a:xfrm>
          <a:custGeom>
            <a:avLst/>
            <a:gdLst/>
            <a:ahLst/>
            <a:cxnLst/>
            <a:rect r="r" b="b" t="t" l="l"/>
            <a:pathLst>
              <a:path h="1429711" w="1330227">
                <a:moveTo>
                  <a:pt x="1330227" y="0"/>
                </a:moveTo>
                <a:lnTo>
                  <a:pt x="0" y="0"/>
                </a:lnTo>
                <a:lnTo>
                  <a:pt x="0" y="1429711"/>
                </a:lnTo>
                <a:lnTo>
                  <a:pt x="1330227" y="1429711"/>
                </a:lnTo>
                <a:lnTo>
                  <a:pt x="1330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32653" y="8321381"/>
            <a:ext cx="2029494" cy="2008354"/>
          </a:xfrm>
          <a:custGeom>
            <a:avLst/>
            <a:gdLst/>
            <a:ahLst/>
            <a:cxnLst/>
            <a:rect r="r" b="b" t="t" l="l"/>
            <a:pathLst>
              <a:path h="2008354" w="2029494">
                <a:moveTo>
                  <a:pt x="0" y="0"/>
                </a:moveTo>
                <a:lnTo>
                  <a:pt x="2029494" y="0"/>
                </a:lnTo>
                <a:lnTo>
                  <a:pt x="2029494" y="2008353"/>
                </a:lnTo>
                <a:lnTo>
                  <a:pt x="0" y="20083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22249" y="2833149"/>
            <a:ext cx="1697509" cy="1904638"/>
          </a:xfrm>
          <a:custGeom>
            <a:avLst/>
            <a:gdLst/>
            <a:ahLst/>
            <a:cxnLst/>
            <a:rect r="r" b="b" t="t" l="l"/>
            <a:pathLst>
              <a:path h="1904638" w="1697509">
                <a:moveTo>
                  <a:pt x="0" y="0"/>
                </a:moveTo>
                <a:lnTo>
                  <a:pt x="1697509" y="0"/>
                </a:lnTo>
                <a:lnTo>
                  <a:pt x="1697509" y="1904638"/>
                </a:lnTo>
                <a:lnTo>
                  <a:pt x="0" y="1904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3567">
            <a:off x="12306627" y="8457378"/>
            <a:ext cx="1817445" cy="1136729"/>
          </a:xfrm>
          <a:custGeom>
            <a:avLst/>
            <a:gdLst/>
            <a:ahLst/>
            <a:cxnLst/>
            <a:rect r="r" b="b" t="t" l="l"/>
            <a:pathLst>
              <a:path h="1136729" w="1817445">
                <a:moveTo>
                  <a:pt x="0" y="0"/>
                </a:moveTo>
                <a:lnTo>
                  <a:pt x="1817446" y="0"/>
                </a:lnTo>
                <a:lnTo>
                  <a:pt x="1817446" y="1136729"/>
                </a:lnTo>
                <a:lnTo>
                  <a:pt x="0" y="11367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82271">
            <a:off x="14506972" y="6301471"/>
            <a:ext cx="1124828" cy="1221532"/>
          </a:xfrm>
          <a:custGeom>
            <a:avLst/>
            <a:gdLst/>
            <a:ahLst/>
            <a:cxnLst/>
            <a:rect r="r" b="b" t="t" l="l"/>
            <a:pathLst>
              <a:path h="1221532" w="1124828">
                <a:moveTo>
                  <a:pt x="0" y="0"/>
                </a:moveTo>
                <a:lnTo>
                  <a:pt x="1124828" y="0"/>
                </a:lnTo>
                <a:lnTo>
                  <a:pt x="1124828" y="1221533"/>
                </a:lnTo>
                <a:lnTo>
                  <a:pt x="0" y="12215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068163" y="698505"/>
            <a:ext cx="2128980" cy="1815843"/>
          </a:xfrm>
          <a:custGeom>
            <a:avLst/>
            <a:gdLst/>
            <a:ahLst/>
            <a:cxnLst/>
            <a:rect r="r" b="b" t="t" l="l"/>
            <a:pathLst>
              <a:path h="1815843" w="2128980">
                <a:moveTo>
                  <a:pt x="0" y="0"/>
                </a:moveTo>
                <a:lnTo>
                  <a:pt x="2128980" y="0"/>
                </a:lnTo>
                <a:lnTo>
                  <a:pt x="2128980" y="1815842"/>
                </a:lnTo>
                <a:lnTo>
                  <a:pt x="0" y="18158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148244" y="5355284"/>
            <a:ext cx="4380646" cy="4157631"/>
          </a:xfrm>
          <a:custGeom>
            <a:avLst/>
            <a:gdLst/>
            <a:ahLst/>
            <a:cxnLst/>
            <a:rect r="r" b="b" t="t" l="l"/>
            <a:pathLst>
              <a:path h="4157631" w="4380646">
                <a:moveTo>
                  <a:pt x="0" y="0"/>
                </a:moveTo>
                <a:lnTo>
                  <a:pt x="4380645" y="0"/>
                </a:lnTo>
                <a:lnTo>
                  <a:pt x="4380645" y="4157632"/>
                </a:lnTo>
                <a:lnTo>
                  <a:pt x="0" y="41576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447099" y="6318589"/>
            <a:ext cx="1233016" cy="1548308"/>
          </a:xfrm>
          <a:custGeom>
            <a:avLst/>
            <a:gdLst/>
            <a:ahLst/>
            <a:cxnLst/>
            <a:rect r="r" b="b" t="t" l="l"/>
            <a:pathLst>
              <a:path h="1548308" w="1233016">
                <a:moveTo>
                  <a:pt x="0" y="0"/>
                </a:moveTo>
                <a:lnTo>
                  <a:pt x="1233016" y="0"/>
                </a:lnTo>
                <a:lnTo>
                  <a:pt x="1233016" y="1548309"/>
                </a:lnTo>
                <a:lnTo>
                  <a:pt x="0" y="1548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4823723" y="439466"/>
            <a:ext cx="1805967" cy="850446"/>
          </a:xfrm>
          <a:custGeom>
            <a:avLst/>
            <a:gdLst/>
            <a:ahLst/>
            <a:cxnLst/>
            <a:rect r="r" b="b" t="t" l="l"/>
            <a:pathLst>
              <a:path h="850446" w="1805967">
                <a:moveTo>
                  <a:pt x="0" y="0"/>
                </a:moveTo>
                <a:lnTo>
                  <a:pt x="1805968" y="0"/>
                </a:lnTo>
                <a:lnTo>
                  <a:pt x="1805968" y="850446"/>
                </a:lnTo>
                <a:lnTo>
                  <a:pt x="0" y="85044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782769" y="6399403"/>
            <a:ext cx="445700" cy="512835"/>
          </a:xfrm>
          <a:custGeom>
            <a:avLst/>
            <a:gdLst/>
            <a:ahLst/>
            <a:cxnLst/>
            <a:rect r="r" b="b" t="t" l="l"/>
            <a:pathLst>
              <a:path h="512835" w="445700">
                <a:moveTo>
                  <a:pt x="0" y="0"/>
                </a:moveTo>
                <a:lnTo>
                  <a:pt x="445700" y="0"/>
                </a:lnTo>
                <a:lnTo>
                  <a:pt x="445700" y="512835"/>
                </a:lnTo>
                <a:lnTo>
                  <a:pt x="0" y="51283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8734351" y="594685"/>
            <a:ext cx="604216" cy="695227"/>
          </a:xfrm>
          <a:custGeom>
            <a:avLst/>
            <a:gdLst/>
            <a:ahLst/>
            <a:cxnLst/>
            <a:rect r="r" b="b" t="t" l="l"/>
            <a:pathLst>
              <a:path h="695227" w="604216">
                <a:moveTo>
                  <a:pt x="0" y="0"/>
                </a:moveTo>
                <a:lnTo>
                  <a:pt x="604215" y="0"/>
                </a:lnTo>
                <a:lnTo>
                  <a:pt x="604215" y="695227"/>
                </a:lnTo>
                <a:lnTo>
                  <a:pt x="0" y="69522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6614298">
            <a:off x="2997970" y="3888030"/>
            <a:ext cx="2055426" cy="747428"/>
          </a:xfrm>
          <a:custGeom>
            <a:avLst/>
            <a:gdLst/>
            <a:ahLst/>
            <a:cxnLst/>
            <a:rect r="r" b="b" t="t" l="l"/>
            <a:pathLst>
              <a:path h="747428" w="2055426">
                <a:moveTo>
                  <a:pt x="0" y="0"/>
                </a:moveTo>
                <a:lnTo>
                  <a:pt x="2055426" y="0"/>
                </a:lnTo>
                <a:lnTo>
                  <a:pt x="2055426" y="747427"/>
                </a:lnTo>
                <a:lnTo>
                  <a:pt x="0" y="74742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4618423">
            <a:off x="13200269" y="2326253"/>
            <a:ext cx="2055426" cy="747428"/>
          </a:xfrm>
          <a:custGeom>
            <a:avLst/>
            <a:gdLst/>
            <a:ahLst/>
            <a:cxnLst/>
            <a:rect r="r" b="b" t="t" l="l"/>
            <a:pathLst>
              <a:path h="747428" w="2055426">
                <a:moveTo>
                  <a:pt x="0" y="0"/>
                </a:moveTo>
                <a:lnTo>
                  <a:pt x="2055426" y="0"/>
                </a:lnTo>
                <a:lnTo>
                  <a:pt x="2055426" y="747428"/>
                </a:lnTo>
                <a:lnTo>
                  <a:pt x="0" y="74742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4673480" y="2006859"/>
            <a:ext cx="8941040" cy="2610615"/>
          </a:xfrm>
          <a:prstGeom prst="rect">
            <a:avLst/>
          </a:prstGeom>
        </p:spPr>
        <p:txBody>
          <a:bodyPr anchor="t" rtlCol="false" tIns="0" lIns="0" bIns="0" rIns="0">
            <a:spAutoFit/>
          </a:bodyPr>
          <a:lstStyle/>
          <a:p>
            <a:pPr algn="ctr">
              <a:lnSpc>
                <a:spcPts val="9018"/>
              </a:lnSpc>
            </a:pPr>
            <a:r>
              <a:rPr lang="en-US" sz="10020">
                <a:solidFill>
                  <a:srgbClr val="FFFFFF"/>
                </a:solidFill>
                <a:latin typeface="Gaegu Bold"/>
              </a:rPr>
              <a:t>Thank you for</a:t>
            </a:r>
          </a:p>
          <a:p>
            <a:pPr algn="ctr">
              <a:lnSpc>
                <a:spcPts val="9018"/>
              </a:lnSpc>
            </a:pPr>
            <a:r>
              <a:rPr lang="en-US" sz="10020">
                <a:solidFill>
                  <a:srgbClr val="FFFFFF"/>
                </a:solidFill>
                <a:latin typeface="Gaegu Bold"/>
              </a:rPr>
              <a:t>your time!</a:t>
            </a:r>
          </a:p>
        </p:txBody>
      </p:sp>
      <p:sp>
        <p:nvSpPr>
          <p:cNvPr name="TextBox 16" id="16"/>
          <p:cNvSpPr txBox="true"/>
          <p:nvPr/>
        </p:nvSpPr>
        <p:spPr>
          <a:xfrm rot="0">
            <a:off x="7502423" y="6111669"/>
            <a:ext cx="3672286" cy="1895475"/>
          </a:xfrm>
          <a:prstGeom prst="rect">
            <a:avLst/>
          </a:prstGeom>
        </p:spPr>
        <p:txBody>
          <a:bodyPr anchor="t" rtlCol="false" tIns="0" lIns="0" bIns="0" rIns="0">
            <a:spAutoFit/>
          </a:bodyPr>
          <a:lstStyle/>
          <a:p>
            <a:pPr algn="ctr">
              <a:lnSpc>
                <a:spcPts val="3660"/>
              </a:lnSpc>
            </a:pPr>
            <a:r>
              <a:rPr lang="en-US" sz="3050">
                <a:solidFill>
                  <a:srgbClr val="FFFFFF"/>
                </a:solidFill>
                <a:latin typeface="Gaegu Bold"/>
              </a:rPr>
              <a:t>I’d love for my Peers to share their expertise &amp; experiences</a:t>
            </a:r>
          </a:p>
        </p:txBody>
      </p:sp>
      <p:sp>
        <p:nvSpPr>
          <p:cNvPr name="Freeform 17" id="17"/>
          <p:cNvSpPr/>
          <p:nvPr/>
        </p:nvSpPr>
        <p:spPr>
          <a:xfrm flipH="false" flipV="false" rot="659368">
            <a:off x="16044655" y="8321381"/>
            <a:ext cx="1181884" cy="1397927"/>
          </a:xfrm>
          <a:custGeom>
            <a:avLst/>
            <a:gdLst/>
            <a:ahLst/>
            <a:cxnLst/>
            <a:rect r="r" b="b" t="t" l="l"/>
            <a:pathLst>
              <a:path h="1397927" w="1181884">
                <a:moveTo>
                  <a:pt x="0" y="0"/>
                </a:moveTo>
                <a:lnTo>
                  <a:pt x="1181884" y="0"/>
                </a:lnTo>
                <a:lnTo>
                  <a:pt x="1181884" y="1397927"/>
                </a:lnTo>
                <a:lnTo>
                  <a:pt x="0" y="139792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561618">
            <a:off x="-1100719" y="2385638"/>
            <a:ext cx="2660878" cy="895023"/>
          </a:xfrm>
          <a:custGeom>
            <a:avLst/>
            <a:gdLst/>
            <a:ahLst/>
            <a:cxnLst/>
            <a:rect r="r" b="b" t="t" l="l"/>
            <a:pathLst>
              <a:path h="895023" w="2660878">
                <a:moveTo>
                  <a:pt x="0" y="0"/>
                </a:moveTo>
                <a:lnTo>
                  <a:pt x="2660878" y="0"/>
                </a:lnTo>
                <a:lnTo>
                  <a:pt x="2660878" y="895022"/>
                </a:lnTo>
                <a:lnTo>
                  <a:pt x="0" y="89502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190345">
            <a:off x="-531091" y="7636486"/>
            <a:ext cx="2051064" cy="331899"/>
          </a:xfrm>
          <a:custGeom>
            <a:avLst/>
            <a:gdLst/>
            <a:ahLst/>
            <a:cxnLst/>
            <a:rect r="r" b="b" t="t" l="l"/>
            <a:pathLst>
              <a:path h="331899" w="2051064">
                <a:moveTo>
                  <a:pt x="0" y="0"/>
                </a:moveTo>
                <a:lnTo>
                  <a:pt x="2051064" y="0"/>
                </a:lnTo>
                <a:lnTo>
                  <a:pt x="2051064" y="331899"/>
                </a:lnTo>
                <a:lnTo>
                  <a:pt x="0" y="33189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26444" y="1894483"/>
            <a:ext cx="12835113" cy="6786678"/>
            <a:chOff x="0" y="0"/>
            <a:chExt cx="6358953" cy="3362352"/>
          </a:xfrm>
        </p:grpSpPr>
        <p:sp>
          <p:nvSpPr>
            <p:cNvPr name="Freeform 3" id="3"/>
            <p:cNvSpPr/>
            <p:nvPr/>
          </p:nvSpPr>
          <p:spPr>
            <a:xfrm flipH="false" flipV="false" rot="0">
              <a:off x="10160" y="16510"/>
              <a:ext cx="6336093" cy="3334412"/>
            </a:xfrm>
            <a:custGeom>
              <a:avLst/>
              <a:gdLst/>
              <a:ahLst/>
              <a:cxnLst/>
              <a:rect r="r" b="b" t="t" l="l"/>
              <a:pathLst>
                <a:path h="3334412" w="6336093">
                  <a:moveTo>
                    <a:pt x="6336093" y="3334412"/>
                  </a:moveTo>
                  <a:lnTo>
                    <a:pt x="0" y="3326792"/>
                  </a:lnTo>
                  <a:lnTo>
                    <a:pt x="0" y="1169688"/>
                  </a:lnTo>
                  <a:lnTo>
                    <a:pt x="17780" y="19050"/>
                  </a:lnTo>
                  <a:lnTo>
                    <a:pt x="3157622" y="0"/>
                  </a:lnTo>
                  <a:lnTo>
                    <a:pt x="6317043" y="5080"/>
                  </a:lnTo>
                  <a:close/>
                </a:path>
              </a:pathLst>
            </a:custGeom>
            <a:solidFill>
              <a:srgbClr val="FFFFFF"/>
            </a:solidFill>
          </p:spPr>
        </p:sp>
        <p:sp>
          <p:nvSpPr>
            <p:cNvPr name="Freeform 4" id="4"/>
            <p:cNvSpPr/>
            <p:nvPr/>
          </p:nvSpPr>
          <p:spPr>
            <a:xfrm flipH="false" flipV="false" rot="0">
              <a:off x="-3810" y="0"/>
              <a:ext cx="6365303" cy="3361082"/>
            </a:xfrm>
            <a:custGeom>
              <a:avLst/>
              <a:gdLst/>
              <a:ahLst/>
              <a:cxnLst/>
              <a:rect r="r" b="b" t="t" l="l"/>
              <a:pathLst>
                <a:path h="3361082" w="6365303">
                  <a:moveTo>
                    <a:pt x="6331013" y="21590"/>
                  </a:moveTo>
                  <a:cubicBezTo>
                    <a:pt x="6332283" y="34290"/>
                    <a:pt x="6332283" y="44450"/>
                    <a:pt x="6333553" y="54610"/>
                  </a:cubicBezTo>
                  <a:cubicBezTo>
                    <a:pt x="6336093" y="114397"/>
                    <a:pt x="6337363" y="186886"/>
                    <a:pt x="6339903" y="256786"/>
                  </a:cubicBezTo>
                  <a:cubicBezTo>
                    <a:pt x="6339903" y="357753"/>
                    <a:pt x="6352603" y="2348610"/>
                    <a:pt x="6358953" y="2449577"/>
                  </a:cubicBezTo>
                  <a:cubicBezTo>
                    <a:pt x="6365303" y="2602322"/>
                    <a:pt x="6361493" y="2757655"/>
                    <a:pt x="6361493" y="2910399"/>
                  </a:cubicBezTo>
                  <a:cubicBezTo>
                    <a:pt x="6361493" y="3045022"/>
                    <a:pt x="6362763" y="3169289"/>
                    <a:pt x="6364033" y="3300122"/>
                  </a:cubicBezTo>
                  <a:cubicBezTo>
                    <a:pt x="6364033" y="3321712"/>
                    <a:pt x="6364033" y="3335682"/>
                    <a:pt x="6364033" y="3359812"/>
                  </a:cubicBezTo>
                  <a:cubicBezTo>
                    <a:pt x="6341173" y="3359812"/>
                    <a:pt x="6320853" y="3361082"/>
                    <a:pt x="6285448" y="3359812"/>
                  </a:cubicBezTo>
                  <a:cubicBezTo>
                    <a:pt x="5963154" y="3354732"/>
                    <a:pt x="5635902" y="3361082"/>
                    <a:pt x="5313608" y="3356002"/>
                  </a:cubicBezTo>
                  <a:cubicBezTo>
                    <a:pt x="5120231" y="3352192"/>
                    <a:pt x="4931813" y="3354732"/>
                    <a:pt x="4738437" y="3352192"/>
                  </a:cubicBezTo>
                  <a:cubicBezTo>
                    <a:pt x="4649186" y="3350922"/>
                    <a:pt x="4559936" y="3349652"/>
                    <a:pt x="4470685" y="3348382"/>
                  </a:cubicBezTo>
                  <a:cubicBezTo>
                    <a:pt x="4416143" y="3348382"/>
                    <a:pt x="4366559" y="3349652"/>
                    <a:pt x="4312017" y="3349652"/>
                  </a:cubicBezTo>
                  <a:cubicBezTo>
                    <a:pt x="4173183" y="3348382"/>
                    <a:pt x="3791388" y="3349652"/>
                    <a:pt x="3652554" y="3348382"/>
                  </a:cubicBezTo>
                  <a:cubicBezTo>
                    <a:pt x="3553387" y="3347112"/>
                    <a:pt x="1570039" y="3356002"/>
                    <a:pt x="1470872" y="3354732"/>
                  </a:cubicBezTo>
                  <a:cubicBezTo>
                    <a:pt x="1446080" y="3354732"/>
                    <a:pt x="1416329" y="3356002"/>
                    <a:pt x="1391538" y="3356002"/>
                  </a:cubicBezTo>
                  <a:cubicBezTo>
                    <a:pt x="1332037" y="3356002"/>
                    <a:pt x="1277495" y="3357272"/>
                    <a:pt x="1217995" y="3357272"/>
                  </a:cubicBezTo>
                  <a:cubicBezTo>
                    <a:pt x="1069244" y="3357272"/>
                    <a:pt x="925451" y="3356002"/>
                    <a:pt x="776700" y="3354732"/>
                  </a:cubicBezTo>
                  <a:cubicBezTo>
                    <a:pt x="687449" y="3353462"/>
                    <a:pt x="598199" y="3352192"/>
                    <a:pt x="513906" y="3350922"/>
                  </a:cubicBezTo>
                  <a:cubicBezTo>
                    <a:pt x="355238" y="3349652"/>
                    <a:pt x="196571" y="3348382"/>
                    <a:pt x="48260" y="3348382"/>
                  </a:cubicBezTo>
                  <a:cubicBezTo>
                    <a:pt x="38100" y="3348382"/>
                    <a:pt x="29210" y="3348382"/>
                    <a:pt x="19050" y="3347112"/>
                  </a:cubicBezTo>
                  <a:cubicBezTo>
                    <a:pt x="10160" y="3345842"/>
                    <a:pt x="5080" y="3339492"/>
                    <a:pt x="7620" y="3330602"/>
                  </a:cubicBezTo>
                  <a:cubicBezTo>
                    <a:pt x="16510" y="3298733"/>
                    <a:pt x="12700" y="3234011"/>
                    <a:pt x="11430" y="3166700"/>
                  </a:cubicBezTo>
                  <a:cubicBezTo>
                    <a:pt x="10160" y="3029489"/>
                    <a:pt x="6350" y="2894866"/>
                    <a:pt x="7620" y="2757655"/>
                  </a:cubicBezTo>
                  <a:cubicBezTo>
                    <a:pt x="5080" y="2586788"/>
                    <a:pt x="0" y="471664"/>
                    <a:pt x="7620" y="298208"/>
                  </a:cubicBezTo>
                  <a:cubicBezTo>
                    <a:pt x="8890" y="264553"/>
                    <a:pt x="7620" y="228308"/>
                    <a:pt x="8890" y="194653"/>
                  </a:cubicBezTo>
                  <a:cubicBezTo>
                    <a:pt x="10160" y="140286"/>
                    <a:pt x="12700" y="80741"/>
                    <a:pt x="13970" y="44450"/>
                  </a:cubicBezTo>
                  <a:cubicBezTo>
                    <a:pt x="13970" y="41910"/>
                    <a:pt x="15240" y="39370"/>
                    <a:pt x="16510" y="38100"/>
                  </a:cubicBezTo>
                  <a:cubicBezTo>
                    <a:pt x="38100" y="35560"/>
                    <a:pt x="72611" y="30480"/>
                    <a:pt x="151945" y="29210"/>
                  </a:cubicBezTo>
                  <a:cubicBezTo>
                    <a:pt x="285821" y="25400"/>
                    <a:pt x="419697" y="22860"/>
                    <a:pt x="558532" y="20320"/>
                  </a:cubicBezTo>
                  <a:cubicBezTo>
                    <a:pt x="652741" y="17780"/>
                    <a:pt x="746950" y="16510"/>
                    <a:pt x="836200" y="13970"/>
                  </a:cubicBezTo>
                  <a:cubicBezTo>
                    <a:pt x="925451" y="11430"/>
                    <a:pt x="1019660" y="8890"/>
                    <a:pt x="1108911" y="8890"/>
                  </a:cubicBezTo>
                  <a:cubicBezTo>
                    <a:pt x="1208078" y="7620"/>
                    <a:pt x="1307245" y="10160"/>
                    <a:pt x="1406413" y="8890"/>
                  </a:cubicBezTo>
                  <a:cubicBezTo>
                    <a:pt x="1530372" y="8890"/>
                    <a:pt x="3776513" y="6350"/>
                    <a:pt x="3900473" y="5080"/>
                  </a:cubicBezTo>
                  <a:cubicBezTo>
                    <a:pt x="4019473" y="3810"/>
                    <a:pt x="4138474" y="2540"/>
                    <a:pt x="4262433" y="2540"/>
                  </a:cubicBezTo>
                  <a:cubicBezTo>
                    <a:pt x="4465727" y="1270"/>
                    <a:pt x="4664062" y="0"/>
                    <a:pt x="4867355" y="0"/>
                  </a:cubicBezTo>
                  <a:cubicBezTo>
                    <a:pt x="4951647" y="0"/>
                    <a:pt x="5040898" y="2540"/>
                    <a:pt x="5125190" y="2540"/>
                  </a:cubicBezTo>
                  <a:cubicBezTo>
                    <a:pt x="5358233" y="3810"/>
                    <a:pt x="5596235" y="5080"/>
                    <a:pt x="5829278" y="7620"/>
                  </a:cubicBezTo>
                  <a:cubicBezTo>
                    <a:pt x="5953238" y="8890"/>
                    <a:pt x="6077197" y="12700"/>
                    <a:pt x="6201156" y="16510"/>
                  </a:cubicBezTo>
                  <a:cubicBezTo>
                    <a:pt x="6230906" y="16510"/>
                    <a:pt x="6260656" y="16510"/>
                    <a:pt x="6285448" y="16510"/>
                  </a:cubicBezTo>
                  <a:cubicBezTo>
                    <a:pt x="6311963" y="17780"/>
                    <a:pt x="6320853" y="20320"/>
                    <a:pt x="6331013" y="21590"/>
                  </a:cubicBezTo>
                  <a:close/>
                  <a:moveTo>
                    <a:pt x="6341173" y="3343302"/>
                  </a:moveTo>
                  <a:cubicBezTo>
                    <a:pt x="6342443" y="3326792"/>
                    <a:pt x="6343713" y="3314092"/>
                    <a:pt x="6343713" y="3301392"/>
                  </a:cubicBezTo>
                  <a:cubicBezTo>
                    <a:pt x="6342443" y="3156344"/>
                    <a:pt x="6341173" y="3019133"/>
                    <a:pt x="6341173" y="2871566"/>
                  </a:cubicBezTo>
                  <a:cubicBezTo>
                    <a:pt x="6341173" y="2804255"/>
                    <a:pt x="6343713" y="2736944"/>
                    <a:pt x="6342443" y="2669633"/>
                  </a:cubicBezTo>
                  <a:cubicBezTo>
                    <a:pt x="6342443" y="2607499"/>
                    <a:pt x="6341173" y="2542777"/>
                    <a:pt x="6339903" y="2480644"/>
                  </a:cubicBezTo>
                  <a:cubicBezTo>
                    <a:pt x="6334823" y="2384855"/>
                    <a:pt x="6323393" y="401764"/>
                    <a:pt x="6323393" y="305975"/>
                  </a:cubicBezTo>
                  <a:cubicBezTo>
                    <a:pt x="6320853" y="225719"/>
                    <a:pt x="6318313" y="142875"/>
                    <a:pt x="6315773" y="63500"/>
                  </a:cubicBezTo>
                  <a:cubicBezTo>
                    <a:pt x="6314503" y="44450"/>
                    <a:pt x="6313233" y="43180"/>
                    <a:pt x="6270573" y="41910"/>
                  </a:cubicBezTo>
                  <a:cubicBezTo>
                    <a:pt x="6255698" y="41910"/>
                    <a:pt x="6245781" y="41910"/>
                    <a:pt x="6230906" y="40640"/>
                  </a:cubicBezTo>
                  <a:cubicBezTo>
                    <a:pt x="6106947" y="36830"/>
                    <a:pt x="5978029" y="31750"/>
                    <a:pt x="5854070" y="30480"/>
                  </a:cubicBezTo>
                  <a:cubicBezTo>
                    <a:pt x="5551610" y="26670"/>
                    <a:pt x="5244191" y="25400"/>
                    <a:pt x="4941730" y="22860"/>
                  </a:cubicBezTo>
                  <a:cubicBezTo>
                    <a:pt x="4897105" y="22860"/>
                    <a:pt x="4847521" y="22860"/>
                    <a:pt x="4802896" y="22860"/>
                  </a:cubicBezTo>
                  <a:cubicBezTo>
                    <a:pt x="4728520" y="22860"/>
                    <a:pt x="4654145" y="22860"/>
                    <a:pt x="4584728" y="22860"/>
                  </a:cubicBezTo>
                  <a:cubicBezTo>
                    <a:pt x="4426060" y="22860"/>
                    <a:pt x="4267392" y="22860"/>
                    <a:pt x="4113682" y="24130"/>
                  </a:cubicBezTo>
                  <a:cubicBezTo>
                    <a:pt x="3979806" y="25400"/>
                    <a:pt x="1723748" y="29210"/>
                    <a:pt x="1589872" y="29210"/>
                  </a:cubicBezTo>
                  <a:cubicBezTo>
                    <a:pt x="1371704" y="29210"/>
                    <a:pt x="1153536" y="26670"/>
                    <a:pt x="935368" y="33020"/>
                  </a:cubicBezTo>
                  <a:cubicBezTo>
                    <a:pt x="821325" y="36830"/>
                    <a:pt x="712241" y="36830"/>
                    <a:pt x="603157" y="38100"/>
                  </a:cubicBezTo>
                  <a:cubicBezTo>
                    <a:pt x="414739" y="41910"/>
                    <a:pt x="226321" y="45720"/>
                    <a:pt x="49530" y="50800"/>
                  </a:cubicBezTo>
                  <a:cubicBezTo>
                    <a:pt x="36830" y="50800"/>
                    <a:pt x="34290" y="53340"/>
                    <a:pt x="33020" y="72975"/>
                  </a:cubicBezTo>
                  <a:cubicBezTo>
                    <a:pt x="31750" y="119575"/>
                    <a:pt x="31750" y="166175"/>
                    <a:pt x="30480" y="212775"/>
                  </a:cubicBezTo>
                  <a:cubicBezTo>
                    <a:pt x="29210" y="290442"/>
                    <a:pt x="26670" y="365520"/>
                    <a:pt x="25400" y="443186"/>
                  </a:cubicBezTo>
                  <a:cubicBezTo>
                    <a:pt x="20320" y="526031"/>
                    <a:pt x="26670" y="2550544"/>
                    <a:pt x="29210" y="2633388"/>
                  </a:cubicBezTo>
                  <a:cubicBezTo>
                    <a:pt x="29210" y="2721410"/>
                    <a:pt x="29210" y="2812022"/>
                    <a:pt x="30480" y="2900044"/>
                  </a:cubicBezTo>
                  <a:cubicBezTo>
                    <a:pt x="30480" y="2964766"/>
                    <a:pt x="33020" y="3029489"/>
                    <a:pt x="33020" y="3094211"/>
                  </a:cubicBezTo>
                  <a:cubicBezTo>
                    <a:pt x="33020" y="3164111"/>
                    <a:pt x="33020" y="3234011"/>
                    <a:pt x="31750" y="3301392"/>
                  </a:cubicBezTo>
                  <a:cubicBezTo>
                    <a:pt x="31750" y="3305202"/>
                    <a:pt x="31750" y="3307742"/>
                    <a:pt x="31750" y="3311552"/>
                  </a:cubicBezTo>
                  <a:cubicBezTo>
                    <a:pt x="31750" y="3321712"/>
                    <a:pt x="35560" y="3325522"/>
                    <a:pt x="44450" y="3325522"/>
                  </a:cubicBezTo>
                  <a:cubicBezTo>
                    <a:pt x="82528" y="3325522"/>
                    <a:pt x="151945" y="3326792"/>
                    <a:pt x="216404" y="3326792"/>
                  </a:cubicBezTo>
                  <a:cubicBezTo>
                    <a:pt x="310613" y="3326792"/>
                    <a:pt x="409781" y="3324252"/>
                    <a:pt x="503989" y="3326792"/>
                  </a:cubicBezTo>
                  <a:cubicBezTo>
                    <a:pt x="657699" y="3330602"/>
                    <a:pt x="811408" y="3333142"/>
                    <a:pt x="965118" y="3331872"/>
                  </a:cubicBezTo>
                  <a:cubicBezTo>
                    <a:pt x="1064285" y="3330602"/>
                    <a:pt x="1158494" y="3333142"/>
                    <a:pt x="1257662" y="3333142"/>
                  </a:cubicBezTo>
                  <a:cubicBezTo>
                    <a:pt x="1401454" y="3333142"/>
                    <a:pt x="1545247" y="3331872"/>
                    <a:pt x="1689040" y="3333142"/>
                  </a:cubicBezTo>
                  <a:cubicBezTo>
                    <a:pt x="1902250" y="3334412"/>
                    <a:pt x="4242600" y="3324252"/>
                    <a:pt x="4460768" y="3326792"/>
                  </a:cubicBezTo>
                  <a:cubicBezTo>
                    <a:pt x="4554978" y="3328062"/>
                    <a:pt x="4649186" y="3329332"/>
                    <a:pt x="4738437" y="3329332"/>
                  </a:cubicBezTo>
                  <a:cubicBezTo>
                    <a:pt x="4902063" y="3331872"/>
                    <a:pt x="5060731" y="3328062"/>
                    <a:pt x="5224357" y="3331872"/>
                  </a:cubicBezTo>
                  <a:cubicBezTo>
                    <a:pt x="5358233" y="3334412"/>
                    <a:pt x="5492109" y="3334412"/>
                    <a:pt x="5625985" y="3336952"/>
                  </a:cubicBezTo>
                  <a:cubicBezTo>
                    <a:pt x="5824320" y="3340762"/>
                    <a:pt x="6022655" y="3343302"/>
                    <a:pt x="6220989" y="3344572"/>
                  </a:cubicBezTo>
                  <a:cubicBezTo>
                    <a:pt x="6295365" y="3344572"/>
                    <a:pt x="6320853" y="3343302"/>
                    <a:pt x="6341173" y="3343302"/>
                  </a:cubicBezTo>
                  <a:close/>
                </a:path>
              </a:pathLst>
            </a:custGeom>
            <a:solidFill>
              <a:srgbClr val="000000"/>
            </a:solidFill>
          </p:spPr>
        </p:sp>
      </p:grpSp>
      <p:sp>
        <p:nvSpPr>
          <p:cNvPr name="Freeform 5" id="5"/>
          <p:cNvSpPr/>
          <p:nvPr/>
        </p:nvSpPr>
        <p:spPr>
          <a:xfrm flipH="false" flipV="false" rot="-439619">
            <a:off x="1886435" y="732750"/>
            <a:ext cx="2600073" cy="4002678"/>
          </a:xfrm>
          <a:custGeom>
            <a:avLst/>
            <a:gdLst/>
            <a:ahLst/>
            <a:cxnLst/>
            <a:rect r="r" b="b" t="t" l="l"/>
            <a:pathLst>
              <a:path h="4002678" w="2600073">
                <a:moveTo>
                  <a:pt x="0" y="0"/>
                </a:moveTo>
                <a:lnTo>
                  <a:pt x="2600073" y="0"/>
                </a:lnTo>
                <a:lnTo>
                  <a:pt x="2600073" y="4002677"/>
                </a:lnTo>
                <a:lnTo>
                  <a:pt x="0" y="4002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10073">
            <a:off x="15333056" y="6619609"/>
            <a:ext cx="2249120" cy="3013896"/>
          </a:xfrm>
          <a:custGeom>
            <a:avLst/>
            <a:gdLst/>
            <a:ahLst/>
            <a:cxnLst/>
            <a:rect r="r" b="b" t="t" l="l"/>
            <a:pathLst>
              <a:path h="3013896" w="2249120">
                <a:moveTo>
                  <a:pt x="0" y="0"/>
                </a:moveTo>
                <a:lnTo>
                  <a:pt x="2249121" y="0"/>
                </a:lnTo>
                <a:lnTo>
                  <a:pt x="2249121" y="3013896"/>
                </a:lnTo>
                <a:lnTo>
                  <a:pt x="0" y="301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138720">
            <a:off x="14984102" y="2794030"/>
            <a:ext cx="435576" cy="149851"/>
          </a:xfrm>
          <a:prstGeom prst="rect">
            <a:avLst/>
          </a:prstGeom>
          <a:solidFill>
            <a:srgbClr val="000000"/>
          </a:solidFill>
        </p:spPr>
      </p:sp>
      <p:grpSp>
        <p:nvGrpSpPr>
          <p:cNvPr name="Group 8" id="8"/>
          <p:cNvGrpSpPr/>
          <p:nvPr/>
        </p:nvGrpSpPr>
        <p:grpSpPr>
          <a:xfrm rot="340441">
            <a:off x="15201925" y="3713867"/>
            <a:ext cx="1579849" cy="1585722"/>
            <a:chOff x="0" y="0"/>
            <a:chExt cx="1708150" cy="1714500"/>
          </a:xfrm>
        </p:grpSpPr>
        <p:sp>
          <p:nvSpPr>
            <p:cNvPr name="Freeform 9" id="9"/>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0" id="10"/>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grpSp>
        <p:nvGrpSpPr>
          <p:cNvPr name="Group 11" id="11"/>
          <p:cNvGrpSpPr/>
          <p:nvPr/>
        </p:nvGrpSpPr>
        <p:grpSpPr>
          <a:xfrm rot="-273711">
            <a:off x="1912989" y="6706413"/>
            <a:ext cx="1579849" cy="1585722"/>
            <a:chOff x="0" y="0"/>
            <a:chExt cx="1708150" cy="1714500"/>
          </a:xfrm>
        </p:grpSpPr>
        <p:sp>
          <p:nvSpPr>
            <p:cNvPr name="Freeform 12" id="12"/>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13" id="13"/>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AutoShape 14" id="14"/>
          <p:cNvSpPr/>
          <p:nvPr/>
        </p:nvSpPr>
        <p:spPr>
          <a:xfrm rot="138720">
            <a:off x="15844687" y="3651627"/>
            <a:ext cx="435576" cy="149851"/>
          </a:xfrm>
          <a:prstGeom prst="rect">
            <a:avLst/>
          </a:prstGeom>
          <a:solidFill>
            <a:srgbClr val="000000"/>
          </a:solidFill>
        </p:spPr>
      </p:sp>
      <p:sp>
        <p:nvSpPr>
          <p:cNvPr name="AutoShape 15" id="15"/>
          <p:cNvSpPr/>
          <p:nvPr/>
        </p:nvSpPr>
        <p:spPr>
          <a:xfrm rot="-475432">
            <a:off x="2415989" y="6644039"/>
            <a:ext cx="435576" cy="149851"/>
          </a:xfrm>
          <a:prstGeom prst="rect">
            <a:avLst/>
          </a:prstGeom>
          <a:solidFill>
            <a:srgbClr val="000000"/>
          </a:solidFill>
        </p:spPr>
      </p:sp>
      <p:sp>
        <p:nvSpPr>
          <p:cNvPr name="Freeform 16" id="16"/>
          <p:cNvSpPr/>
          <p:nvPr/>
        </p:nvSpPr>
        <p:spPr>
          <a:xfrm flipH="false" flipV="true" rot="-651020">
            <a:off x="17290836" y="4641827"/>
            <a:ext cx="775191" cy="2431973"/>
          </a:xfrm>
          <a:custGeom>
            <a:avLst/>
            <a:gdLst/>
            <a:ahLst/>
            <a:cxnLst/>
            <a:rect r="r" b="b" t="t" l="l"/>
            <a:pathLst>
              <a:path h="2431973" w="775191">
                <a:moveTo>
                  <a:pt x="0" y="2431972"/>
                </a:moveTo>
                <a:lnTo>
                  <a:pt x="775191" y="2431972"/>
                </a:lnTo>
                <a:lnTo>
                  <a:pt x="775191" y="0"/>
                </a:lnTo>
                <a:lnTo>
                  <a:pt x="0" y="0"/>
                </a:lnTo>
                <a:lnTo>
                  <a:pt x="0" y="243197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731127" y="3424017"/>
            <a:ext cx="8825746" cy="1772396"/>
          </a:xfrm>
          <a:prstGeom prst="rect">
            <a:avLst/>
          </a:prstGeom>
        </p:spPr>
        <p:txBody>
          <a:bodyPr anchor="t" rtlCol="false" tIns="0" lIns="0" bIns="0" rIns="0">
            <a:spAutoFit/>
          </a:bodyPr>
          <a:lstStyle/>
          <a:p>
            <a:pPr algn="ctr">
              <a:lnSpc>
                <a:spcPts val="10817"/>
              </a:lnSpc>
            </a:pPr>
            <a:r>
              <a:rPr lang="en-US" sz="12019">
                <a:solidFill>
                  <a:srgbClr val="000000"/>
                </a:solidFill>
                <a:latin typeface="Gaegu Bold"/>
              </a:rPr>
              <a:t>Related Work</a:t>
            </a:r>
          </a:p>
        </p:txBody>
      </p:sp>
      <p:sp>
        <p:nvSpPr>
          <p:cNvPr name="TextBox 18" id="18"/>
          <p:cNvSpPr txBox="true"/>
          <p:nvPr/>
        </p:nvSpPr>
        <p:spPr>
          <a:xfrm rot="0">
            <a:off x="5299256" y="6855635"/>
            <a:ext cx="7689489" cy="676275"/>
          </a:xfrm>
          <a:prstGeom prst="rect">
            <a:avLst/>
          </a:prstGeom>
        </p:spPr>
        <p:txBody>
          <a:bodyPr anchor="t" rtlCol="false" tIns="0" lIns="0" bIns="0" rIns="0">
            <a:spAutoFit/>
          </a:bodyPr>
          <a:lstStyle/>
          <a:p>
            <a:pPr algn="ctr">
              <a:lnSpc>
                <a:spcPts val="4680"/>
              </a:lnSpc>
            </a:pPr>
            <a:r>
              <a:rPr lang="en-US" sz="3900">
                <a:solidFill>
                  <a:srgbClr val="000000"/>
                </a:solidFill>
                <a:latin typeface="Gaegu"/>
              </a:rPr>
              <a:t>loading...</a:t>
            </a:r>
          </a:p>
        </p:txBody>
      </p:sp>
      <p:sp>
        <p:nvSpPr>
          <p:cNvPr name="TextBox 19" id="19"/>
          <p:cNvSpPr txBox="true"/>
          <p:nvPr/>
        </p:nvSpPr>
        <p:spPr>
          <a:xfrm rot="340441">
            <a:off x="15284921" y="4378147"/>
            <a:ext cx="1414463" cy="247650"/>
          </a:xfrm>
          <a:prstGeom prst="rect">
            <a:avLst/>
          </a:prstGeom>
        </p:spPr>
        <p:txBody>
          <a:bodyPr anchor="t" rtlCol="false" tIns="0" lIns="0" bIns="0" rIns="0">
            <a:spAutoFit/>
          </a:bodyPr>
          <a:lstStyle/>
          <a:p>
            <a:pPr algn="ctr" marL="0" indent="0" lvl="0">
              <a:lnSpc>
                <a:spcPts val="1799"/>
              </a:lnSpc>
            </a:pPr>
            <a:r>
              <a:rPr lang="en-US" sz="1499">
                <a:solidFill>
                  <a:srgbClr val="000000"/>
                </a:solidFill>
                <a:latin typeface="Gaegu Bold"/>
              </a:rPr>
              <a:t>the best</a:t>
            </a:r>
          </a:p>
        </p:txBody>
      </p:sp>
      <p:sp>
        <p:nvSpPr>
          <p:cNvPr name="TextBox 20" id="20"/>
          <p:cNvSpPr txBox="true"/>
          <p:nvPr/>
        </p:nvSpPr>
        <p:spPr>
          <a:xfrm rot="-273711">
            <a:off x="1995443" y="7261153"/>
            <a:ext cx="1414463" cy="466725"/>
          </a:xfrm>
          <a:prstGeom prst="rect">
            <a:avLst/>
          </a:prstGeom>
        </p:spPr>
        <p:txBody>
          <a:bodyPr anchor="t" rtlCol="false" tIns="0" lIns="0" bIns="0" rIns="0">
            <a:spAutoFit/>
          </a:bodyPr>
          <a:lstStyle/>
          <a:p>
            <a:pPr algn="ctr" marL="0" indent="0" lvl="0">
              <a:lnSpc>
                <a:spcPts val="1799"/>
              </a:lnSpc>
            </a:pPr>
            <a:r>
              <a:rPr lang="en-US" sz="1499">
                <a:solidFill>
                  <a:srgbClr val="000000"/>
                </a:solidFill>
                <a:latin typeface="Gaegu Bold"/>
              </a:rPr>
              <a:t>who is doing all this???</a:t>
            </a:r>
          </a:p>
        </p:txBody>
      </p:sp>
      <p:sp>
        <p:nvSpPr>
          <p:cNvPr name="Freeform 21" id="21"/>
          <p:cNvSpPr/>
          <p:nvPr/>
        </p:nvSpPr>
        <p:spPr>
          <a:xfrm flipH="false" flipV="false" rot="-351495">
            <a:off x="-322465" y="8432314"/>
            <a:ext cx="1647393" cy="1611699"/>
          </a:xfrm>
          <a:custGeom>
            <a:avLst/>
            <a:gdLst/>
            <a:ahLst/>
            <a:cxnLst/>
            <a:rect r="r" b="b" t="t" l="l"/>
            <a:pathLst>
              <a:path h="1611699" w="1647393">
                <a:moveTo>
                  <a:pt x="0" y="0"/>
                </a:moveTo>
                <a:lnTo>
                  <a:pt x="1647393" y="0"/>
                </a:lnTo>
                <a:lnTo>
                  <a:pt x="1647393" y="1611699"/>
                </a:lnTo>
                <a:lnTo>
                  <a:pt x="0" y="1611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69861" y="5274890"/>
            <a:ext cx="1233016" cy="1548308"/>
          </a:xfrm>
          <a:custGeom>
            <a:avLst/>
            <a:gdLst/>
            <a:ahLst/>
            <a:cxnLst/>
            <a:rect r="r" b="b" t="t" l="l"/>
            <a:pathLst>
              <a:path h="1548308" w="1233016">
                <a:moveTo>
                  <a:pt x="0" y="0"/>
                </a:moveTo>
                <a:lnTo>
                  <a:pt x="1233016" y="0"/>
                </a:lnTo>
                <a:lnTo>
                  <a:pt x="1233016" y="1548308"/>
                </a:lnTo>
                <a:lnTo>
                  <a:pt x="0" y="15483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385694">
            <a:off x="15093023" y="635540"/>
            <a:ext cx="2859167" cy="1640447"/>
          </a:xfrm>
          <a:custGeom>
            <a:avLst/>
            <a:gdLst/>
            <a:ahLst/>
            <a:cxnLst/>
            <a:rect r="r" b="b" t="t" l="l"/>
            <a:pathLst>
              <a:path h="1640447" w="2859167">
                <a:moveTo>
                  <a:pt x="0" y="0"/>
                </a:moveTo>
                <a:lnTo>
                  <a:pt x="2859167" y="0"/>
                </a:lnTo>
                <a:lnTo>
                  <a:pt x="2859167" y="1640447"/>
                </a:lnTo>
                <a:lnTo>
                  <a:pt x="0" y="16404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7895110" y="583296"/>
            <a:ext cx="2497780" cy="1006739"/>
          </a:xfrm>
          <a:custGeom>
            <a:avLst/>
            <a:gdLst/>
            <a:ahLst/>
            <a:cxnLst/>
            <a:rect r="r" b="b" t="t" l="l"/>
            <a:pathLst>
              <a:path h="1006739" w="2497780">
                <a:moveTo>
                  <a:pt x="0" y="0"/>
                </a:moveTo>
                <a:lnTo>
                  <a:pt x="2497780" y="0"/>
                </a:lnTo>
                <a:lnTo>
                  <a:pt x="2497780" y="1006739"/>
                </a:lnTo>
                <a:lnTo>
                  <a:pt x="0" y="1006739"/>
                </a:lnTo>
                <a:lnTo>
                  <a:pt x="0" y="0"/>
                </a:lnTo>
                <a:close/>
              </a:path>
            </a:pathLst>
          </a:custGeom>
          <a:blipFill>
            <a:blip r:embed="rId14">
              <a:extLst>
                <a:ext uri="{96DAC541-7B7A-43D3-8B79-37D633B846F1}">
                  <asvg:svgBlip xmlns:asvg="http://schemas.microsoft.com/office/drawing/2016/SVG/main" r:embed="rId15"/>
                </a:ext>
              </a:extLst>
            </a:blip>
            <a:stretch>
              <a:fillRect l="0" t="0" r="0" b="-124197"/>
            </a:stretch>
          </a:blipFill>
        </p:spPr>
      </p:sp>
      <p:sp>
        <p:nvSpPr>
          <p:cNvPr name="Freeform 25" id="25"/>
          <p:cNvSpPr/>
          <p:nvPr/>
        </p:nvSpPr>
        <p:spPr>
          <a:xfrm flipH="false" flipV="false" rot="0">
            <a:off x="5296675" y="9258300"/>
            <a:ext cx="2272228" cy="565991"/>
          </a:xfrm>
          <a:custGeom>
            <a:avLst/>
            <a:gdLst/>
            <a:ahLst/>
            <a:cxnLst/>
            <a:rect r="r" b="b" t="t" l="l"/>
            <a:pathLst>
              <a:path h="565991" w="2272228">
                <a:moveTo>
                  <a:pt x="0" y="0"/>
                </a:moveTo>
                <a:lnTo>
                  <a:pt x="2272229" y="0"/>
                </a:lnTo>
                <a:lnTo>
                  <a:pt x="2272229" y="565991"/>
                </a:lnTo>
                <a:lnTo>
                  <a:pt x="0" y="5659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301642">
            <a:off x="12200682" y="8381166"/>
            <a:ext cx="722487" cy="1528338"/>
          </a:xfrm>
          <a:custGeom>
            <a:avLst/>
            <a:gdLst/>
            <a:ahLst/>
            <a:cxnLst/>
            <a:rect r="r" b="b" t="t" l="l"/>
            <a:pathLst>
              <a:path h="1528338" w="722487">
                <a:moveTo>
                  <a:pt x="0" y="0"/>
                </a:moveTo>
                <a:lnTo>
                  <a:pt x="722487" y="0"/>
                </a:lnTo>
                <a:lnTo>
                  <a:pt x="722487" y="1528338"/>
                </a:lnTo>
                <a:lnTo>
                  <a:pt x="0" y="15283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301642">
            <a:off x="10458466" y="9060122"/>
            <a:ext cx="722487" cy="1528338"/>
          </a:xfrm>
          <a:custGeom>
            <a:avLst/>
            <a:gdLst/>
            <a:ahLst/>
            <a:cxnLst/>
            <a:rect r="r" b="b" t="t" l="l"/>
            <a:pathLst>
              <a:path h="1528338" w="722487">
                <a:moveTo>
                  <a:pt x="0" y="0"/>
                </a:moveTo>
                <a:lnTo>
                  <a:pt x="722487" y="0"/>
                </a:lnTo>
                <a:lnTo>
                  <a:pt x="722487" y="1528338"/>
                </a:lnTo>
                <a:lnTo>
                  <a:pt x="0" y="15283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8" id="28"/>
          <p:cNvSpPr/>
          <p:nvPr/>
        </p:nvSpPr>
        <p:spPr>
          <a:xfrm flipH="false" flipV="false" rot="220835">
            <a:off x="3886492" y="-301423"/>
            <a:ext cx="2660878" cy="895023"/>
          </a:xfrm>
          <a:custGeom>
            <a:avLst/>
            <a:gdLst/>
            <a:ahLst/>
            <a:cxnLst/>
            <a:rect r="r" b="b" t="t" l="l"/>
            <a:pathLst>
              <a:path h="895023" w="2660878">
                <a:moveTo>
                  <a:pt x="0" y="0"/>
                </a:moveTo>
                <a:lnTo>
                  <a:pt x="2660878" y="0"/>
                </a:lnTo>
                <a:lnTo>
                  <a:pt x="2660878" y="895022"/>
                </a:lnTo>
                <a:lnTo>
                  <a:pt x="0" y="8950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9" id="29"/>
          <p:cNvSpPr/>
          <p:nvPr/>
        </p:nvSpPr>
        <p:spPr>
          <a:xfrm flipH="false" flipV="false" rot="-526908">
            <a:off x="12196669" y="247622"/>
            <a:ext cx="1400282" cy="914002"/>
          </a:xfrm>
          <a:custGeom>
            <a:avLst/>
            <a:gdLst/>
            <a:ahLst/>
            <a:cxnLst/>
            <a:rect r="r" b="b" t="t" l="l"/>
            <a:pathLst>
              <a:path h="914002" w="1400282">
                <a:moveTo>
                  <a:pt x="0" y="0"/>
                </a:moveTo>
                <a:lnTo>
                  <a:pt x="1400282" y="0"/>
                </a:lnTo>
                <a:lnTo>
                  <a:pt x="1400282" y="914003"/>
                </a:lnTo>
                <a:lnTo>
                  <a:pt x="0" y="9140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0" id="30"/>
          <p:cNvSpPr/>
          <p:nvPr/>
        </p:nvSpPr>
        <p:spPr>
          <a:xfrm flipH="false" flipV="false" rot="2700000">
            <a:off x="-138500" y="554036"/>
            <a:ext cx="871961" cy="1603941"/>
          </a:xfrm>
          <a:custGeom>
            <a:avLst/>
            <a:gdLst/>
            <a:ahLst/>
            <a:cxnLst/>
            <a:rect r="r" b="b" t="t" l="l"/>
            <a:pathLst>
              <a:path h="1603941" w="871961">
                <a:moveTo>
                  <a:pt x="0" y="0"/>
                </a:moveTo>
                <a:lnTo>
                  <a:pt x="871960" y="0"/>
                </a:lnTo>
                <a:lnTo>
                  <a:pt x="871960" y="1603940"/>
                </a:lnTo>
                <a:lnTo>
                  <a:pt x="0" y="160394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1" id="31"/>
          <p:cNvSpPr/>
          <p:nvPr/>
        </p:nvSpPr>
        <p:spPr>
          <a:xfrm flipH="false" flipV="false" rot="0">
            <a:off x="14461961" y="6225682"/>
            <a:ext cx="519295" cy="597516"/>
          </a:xfrm>
          <a:custGeom>
            <a:avLst/>
            <a:gdLst/>
            <a:ahLst/>
            <a:cxnLst/>
            <a:rect r="r" b="b" t="t" l="l"/>
            <a:pathLst>
              <a:path h="597516" w="519295">
                <a:moveTo>
                  <a:pt x="0" y="0"/>
                </a:moveTo>
                <a:lnTo>
                  <a:pt x="519295" y="0"/>
                </a:lnTo>
                <a:lnTo>
                  <a:pt x="519295" y="597516"/>
                </a:lnTo>
                <a:lnTo>
                  <a:pt x="0" y="59751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DAF1LH0UZGI</dc:identifier>
  <dcterms:modified xsi:type="dcterms:W3CDTF">2011-08-01T06:04:30Z</dcterms:modified>
  <cp:revision>1</cp:revision>
  <dc:title>Navigating the Nuances of Sarcasm Detection</dc:title>
</cp:coreProperties>
</file>